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662" r:id="rId4"/>
    <p:sldId id="663" r:id="rId5"/>
    <p:sldId id="701" r:id="rId6"/>
    <p:sldId id="665" r:id="rId7"/>
    <p:sldId id="666" r:id="rId8"/>
    <p:sldId id="684" r:id="rId9"/>
    <p:sldId id="702" r:id="rId10"/>
    <p:sldId id="607" r:id="rId11"/>
    <p:sldId id="608" r:id="rId12"/>
    <p:sldId id="698" r:id="rId13"/>
    <p:sldId id="699" r:id="rId14"/>
    <p:sldId id="609" r:id="rId15"/>
    <p:sldId id="612" r:id="rId16"/>
    <p:sldId id="613" r:id="rId17"/>
    <p:sldId id="689" r:id="rId18"/>
    <p:sldId id="703" r:id="rId19"/>
    <p:sldId id="616" r:id="rId20"/>
    <p:sldId id="690" r:id="rId21"/>
    <p:sldId id="704" r:id="rId22"/>
    <p:sldId id="651" r:id="rId23"/>
    <p:sldId id="692" r:id="rId24"/>
    <p:sldId id="693" r:id="rId25"/>
    <p:sldId id="694" r:id="rId26"/>
    <p:sldId id="695" r:id="rId27"/>
    <p:sldId id="705" r:id="rId28"/>
    <p:sldId id="671" r:id="rId29"/>
    <p:sldId id="672" r:id="rId30"/>
    <p:sldId id="673" r:id="rId31"/>
    <p:sldId id="674" r:id="rId32"/>
    <p:sldId id="653" r:id="rId33"/>
    <p:sldId id="652" r:id="rId34"/>
    <p:sldId id="696" r:id="rId35"/>
    <p:sldId id="697" r:id="rId36"/>
    <p:sldId id="700" r:id="rId37"/>
    <p:sldId id="67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51"/>
    <a:srgbClr val="FF2600"/>
    <a:srgbClr val="FF2F92"/>
    <a:srgbClr val="929000"/>
    <a:srgbClr val="FF85FF"/>
    <a:srgbClr val="00FB92"/>
    <a:srgbClr val="00FA00"/>
    <a:srgbClr val="76D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91" autoAdjust="0"/>
    <p:restoredTop sz="75549" autoAdjust="0"/>
  </p:normalViewPr>
  <p:slideViewPr>
    <p:cSldViewPr snapToGrid="0">
      <p:cViewPr varScale="1">
        <p:scale>
          <a:sx n="114" d="100"/>
          <a:sy n="114" d="100"/>
        </p:scale>
        <p:origin x="612" y="120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6FC3B-0184-4DAB-9210-6CA9CDE6D2C7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5225A-C561-43F0-96DA-5CF2ADE21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8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FF0000"/>
                </a:solidFill>
                <a:latin typeface="Stencil" pitchFamily="82" charset="77"/>
                <a:cs typeface="Stencil" pitchFamily="82" charset="77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651D7-B0C1-424D-BA25-1949CDDB7C78}" type="datetime1">
              <a:rPr lang="en-US" smtClean="0"/>
              <a:t>10/27/2019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524000" y="3583493"/>
            <a:ext cx="914400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97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D22BC-834E-45FB-BA85-0C2533DE7297}" type="datetime1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10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C4865-E3FD-48AE-BA98-C21045F75496}" type="datetime1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77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13868"/>
            <a:ext cx="12192000" cy="1241595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4C823-5ACC-4AC4-9DE7-C74835FF425F}" type="datetime1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>
            <a:cxnSpLocks/>
            <a:stCxn id="2" idx="1"/>
            <a:endCxn id="2" idx="3"/>
          </p:cNvCxnSpPr>
          <p:nvPr userDrawn="1"/>
        </p:nvCxnSpPr>
        <p:spPr>
          <a:xfrm>
            <a:off x="0" y="734666"/>
            <a:ext cx="1219200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11697"/>
            <a:ext cx="10515600" cy="5373949"/>
          </a:xfr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rgbClr val="0070C0"/>
              </a:buClr>
              <a:defRPr/>
            </a:lvl2pPr>
            <a:lvl3pPr marL="1143000" indent="-228600">
              <a:buClr>
                <a:srgbClr val="7030A0"/>
              </a:buClr>
              <a:buFont typeface="Wingdings" panose="05000000000000000000" pitchFamily="2" charset="2"/>
              <a:buChar char="Ø"/>
              <a:defRPr/>
            </a:lvl3pPr>
            <a:lvl4pPr marL="1600200" indent="-228600">
              <a:buClr>
                <a:schemeClr val="accent6"/>
              </a:buClr>
              <a:buFont typeface="Wingdings" panose="05000000000000000000" pitchFamily="2" charset="2"/>
              <a:buChar char="ü"/>
              <a:defRPr/>
            </a:lvl4pPr>
            <a:lvl5pPr marL="2057400" indent="-228600">
              <a:buClr>
                <a:schemeClr val="accent6"/>
              </a:buClr>
              <a:buFont typeface="Wingdings" panose="05000000000000000000" pitchFamily="2" charset="2"/>
              <a:buChar char="v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6185646"/>
            <a:ext cx="10042525" cy="535829"/>
          </a:xfrm>
        </p:spPr>
        <p:txBody>
          <a:bodyPr anchor="ctr" anchorCtr="1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 dirty="0"/>
              <a:t>Citation</a:t>
            </a:r>
          </a:p>
        </p:txBody>
      </p:sp>
    </p:spTree>
    <p:extLst>
      <p:ext uri="{BB962C8B-B14F-4D97-AF65-F5344CB8AC3E}">
        <p14:creationId xmlns:p14="http://schemas.microsoft.com/office/powerpoint/2010/main" val="2460189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43A66-E29C-469C-8BB8-488DA8435A1C}" type="datetime1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82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97C42-F5ED-4C1A-AAD1-EE986F5DF486}" type="datetime1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35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54264"/>
            <a:ext cx="10515600" cy="146021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90135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725266"/>
            <a:ext cx="5157787" cy="446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0612" y="85508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725266"/>
            <a:ext cx="5183188" cy="44643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278C-2F1A-4D98-A3D3-E7DC2EE6E1A4}" type="datetime1">
              <a:rPr lang="en-US" smtClean="0"/>
              <a:t>10/27/2019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838200" y="734666"/>
            <a:ext cx="10515600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796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44464-816D-4492-B3FD-C1FABB6BF90D}" type="datetime1">
              <a:rPr lang="en-US" smtClean="0"/>
              <a:t>10/27/2019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4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B328-0774-41A3-AB85-8006DAD927E7}" type="datetime1">
              <a:rPr lang="en-US" smtClean="0"/>
              <a:t>10/27/2019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4CB0-71E0-4977-A270-B353839676F2}" type="datetime1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17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24BD6-427E-43CD-A82B-34E0E022606C}" type="datetime1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93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0B172-CD66-45D2-8EBD-348B106EF817}" type="datetime1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5"/>
                </a:solidFill>
                <a:latin typeface="+mj-lt"/>
              </a:defRPr>
            </a:lvl1pPr>
          </a:lstStyle>
          <a:p>
            <a:fld id="{756A84B3-3CBF-4C2B-8884-226CEDE01B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77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0000"/>
          </a:solidFill>
          <a:latin typeface="Stencil" pitchFamily="82" charset="77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image" Target="../media/image23.jpeg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10" Type="http://schemas.openxmlformats.org/officeDocument/2006/relationships/image" Target="../media/image31.jpg"/><Relationship Id="rId19" Type="http://schemas.openxmlformats.org/officeDocument/2006/relationships/image" Target="../media/image40.jpeg"/><Relationship Id="rId4" Type="http://schemas.openxmlformats.org/officeDocument/2006/relationships/image" Target="../media/image25.jp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tiff"/><Relationship Id="rId3" Type="http://schemas.openxmlformats.org/officeDocument/2006/relationships/image" Target="../media/image47.png"/><Relationship Id="rId7" Type="http://schemas.openxmlformats.org/officeDocument/2006/relationships/image" Target="../media/image51.tif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tiff"/><Relationship Id="rId5" Type="http://schemas.openxmlformats.org/officeDocument/2006/relationships/image" Target="../media/image49.tiff"/><Relationship Id="rId10" Type="http://schemas.openxmlformats.org/officeDocument/2006/relationships/image" Target="../media/image54.tiff"/><Relationship Id="rId4" Type="http://schemas.openxmlformats.org/officeDocument/2006/relationships/image" Target="../media/image48.tiff"/><Relationship Id="rId9" Type="http://schemas.openxmlformats.org/officeDocument/2006/relationships/image" Target="../media/image53.tif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g"/><Relationship Id="rId7" Type="http://schemas.openxmlformats.org/officeDocument/2006/relationships/image" Target="../media/image60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eg"/><Relationship Id="rId9" Type="http://schemas.openxmlformats.org/officeDocument/2006/relationships/image" Target="../media/image6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g"/><Relationship Id="rId7" Type="http://schemas.openxmlformats.org/officeDocument/2006/relationships/image" Target="../media/image71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g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>
                <a:latin typeface="Times" pitchFamily="2" charset="0"/>
              </a:rPr>
              <a:t>Predicting the Politics of an Image Using </a:t>
            </a:r>
            <a:r>
              <a:rPr lang="en-US" sz="4400" dirty="0" err="1">
                <a:latin typeface="Times" pitchFamily="2" charset="0"/>
              </a:rPr>
              <a:t>Webly</a:t>
            </a:r>
            <a:r>
              <a:rPr lang="en-US" sz="4400" dirty="0">
                <a:latin typeface="Times" pitchFamily="2" charset="0"/>
              </a:rPr>
              <a:t> Supervised Data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Thomas and Adriana </a:t>
            </a:r>
            <a:r>
              <a:rPr lang="en-US" dirty="0" err="1"/>
              <a:t>Kovashka</a:t>
            </a:r>
            <a:endParaRPr lang="en-US" dirty="0"/>
          </a:p>
          <a:p>
            <a:r>
              <a:rPr lang="en-US" dirty="0"/>
              <a:t>Published in </a:t>
            </a:r>
            <a:r>
              <a:rPr lang="en-US" dirty="0" err="1"/>
              <a:t>NeurIPS</a:t>
            </a:r>
            <a:r>
              <a:rPr lang="en-US" dirty="0"/>
              <a:t> 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9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28"/>
    </mc:Choice>
    <mc:Fallback xmlns="">
      <p:transition spd="slow" advTm="1142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ED68F-0EA0-42E7-A100-CB21D0009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Collection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4D86D4-9A16-480D-873C-A53644C4B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10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47D3F2-61E5-4C94-B0D2-FFEA787FF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894" y="811697"/>
            <a:ext cx="10967906" cy="537394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Used an online resource of biased news sources (from left / right) and </a:t>
            </a:r>
            <a:r>
              <a:rPr lang="en-US" dirty="0" err="1"/>
              <a:t>politicially</a:t>
            </a:r>
            <a:r>
              <a:rPr lang="en-US" dirty="0"/>
              <a:t> contentious issues</a:t>
            </a:r>
          </a:p>
          <a:p>
            <a:pPr lvl="1"/>
            <a:r>
              <a:rPr lang="en-US" b="1" dirty="0"/>
              <a:t>20 issues: </a:t>
            </a:r>
            <a:r>
              <a:rPr lang="en-US" dirty="0"/>
              <a:t>Abortion, Black Lives Matter, LGBT, Welfare, etc.</a:t>
            </a:r>
          </a:p>
          <a:p>
            <a:endParaRPr lang="en-US" dirty="0"/>
          </a:p>
          <a:p>
            <a:r>
              <a:rPr lang="en-US" b="1" i="1" dirty="0"/>
              <a:t>Automatically</a:t>
            </a:r>
            <a:r>
              <a:rPr lang="en-US" dirty="0"/>
              <a:t> </a:t>
            </a:r>
            <a:r>
              <a:rPr lang="en-US" dirty="0" err="1"/>
              <a:t>spidered</a:t>
            </a:r>
            <a:r>
              <a:rPr lang="en-US" dirty="0"/>
              <a:t> these sites to find pages with images on them and </a:t>
            </a:r>
            <a:br>
              <a:rPr lang="en-US" dirty="0"/>
            </a:br>
            <a:r>
              <a:rPr lang="en-US" dirty="0"/>
              <a:t>associated text containing the query phrases</a:t>
            </a:r>
          </a:p>
          <a:p>
            <a:endParaRPr lang="en-US" dirty="0"/>
          </a:p>
          <a:p>
            <a:r>
              <a:rPr lang="en-US" dirty="0"/>
              <a:t>Extracted </a:t>
            </a:r>
            <a:r>
              <a:rPr lang="en-US" b="1" dirty="0"/>
              <a:t>images</a:t>
            </a:r>
            <a:r>
              <a:rPr lang="en-US" dirty="0"/>
              <a:t> and </a:t>
            </a:r>
            <a:r>
              <a:rPr lang="en-US" b="1" dirty="0"/>
              <a:t>raw text articles </a:t>
            </a:r>
            <a:r>
              <a:rPr lang="en-US" dirty="0"/>
              <a:t>from the sources</a:t>
            </a:r>
          </a:p>
          <a:p>
            <a:pPr lvl="1"/>
            <a:r>
              <a:rPr lang="en-US" dirty="0"/>
              <a:t>Used Dragnet text extraction tool which automatically parses HTML for main article text</a:t>
            </a:r>
          </a:p>
          <a:p>
            <a:pPr lvl="1"/>
            <a:r>
              <a:rPr lang="en-US" dirty="0"/>
              <a:t>Process is </a:t>
            </a:r>
            <a:r>
              <a:rPr lang="en-US" b="1" i="1" dirty="0"/>
              <a:t>noisy</a:t>
            </a:r>
          </a:p>
          <a:p>
            <a:endParaRPr lang="en-US" dirty="0"/>
          </a:p>
          <a:p>
            <a:r>
              <a:rPr lang="en-US" dirty="0"/>
              <a:t>Around 1.8M images / articles total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Dataset is </a:t>
            </a:r>
            <a:r>
              <a:rPr lang="en-US" b="1" i="1" dirty="0">
                <a:solidFill>
                  <a:srgbClr val="FF0000"/>
                </a:solidFill>
              </a:rPr>
              <a:t>highly diverse</a:t>
            </a:r>
            <a:r>
              <a:rPr lang="en-US" dirty="0"/>
              <a:t> and also </a:t>
            </a:r>
            <a:r>
              <a:rPr lang="en-US" b="1" i="1" dirty="0">
                <a:solidFill>
                  <a:srgbClr val="FF0000"/>
                </a:solidFill>
              </a:rPr>
              <a:t>noisy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554D15-DC34-4CED-ACA8-2AF6152DC8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9413B6-D385-4287-93B6-D4DC3EDD50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6601">
            <a:off x="11396937" y="2490974"/>
            <a:ext cx="615194" cy="3463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40501C-D3D5-49B4-A9CA-189F510512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7996">
            <a:off x="10781859" y="3167439"/>
            <a:ext cx="636635" cy="4923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EE9FAC-C2F8-41EE-B1CC-720F8C2196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1531">
            <a:off x="10748393" y="1791279"/>
            <a:ext cx="572808" cy="57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990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96953-DE34-4858-9F11-E3DF4169C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Cleanup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4458DC-0A87-440E-AFE5-CDDE1C75B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190F5-9979-487D-9FAE-3CF9461FF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Many news sources report on the same visual content – thus many articles feature the same image</a:t>
            </a:r>
          </a:p>
          <a:p>
            <a:endParaRPr lang="en-US" dirty="0"/>
          </a:p>
          <a:p>
            <a:r>
              <a:rPr lang="en-US" dirty="0"/>
              <a:t>We extract CNN features for every image in the dataset </a:t>
            </a:r>
            <a:br>
              <a:rPr lang="en-US" dirty="0"/>
            </a:br>
            <a:r>
              <a:rPr lang="en-US" dirty="0"/>
              <a:t>then we perform approximate KNN search using an </a:t>
            </a:r>
            <a:br>
              <a:rPr lang="en-US" dirty="0"/>
            </a:br>
            <a:r>
              <a:rPr lang="en-US" dirty="0"/>
              <a:t>off-the-shelf method</a:t>
            </a:r>
          </a:p>
          <a:p>
            <a:endParaRPr lang="en-US" dirty="0"/>
          </a:p>
          <a:p>
            <a:r>
              <a:rPr lang="en-US" dirty="0"/>
              <a:t>This enables us to find near and exact matches of images </a:t>
            </a:r>
          </a:p>
          <a:p>
            <a:endParaRPr lang="en-US" dirty="0"/>
          </a:p>
          <a:p>
            <a:r>
              <a:rPr lang="en-US" dirty="0"/>
              <a:t>To form our final dataset, find the side which is most common in the duplicate set and keep one of the instances</a:t>
            </a:r>
          </a:p>
          <a:p>
            <a:pPr lvl="1"/>
            <a:r>
              <a:rPr lang="en-US" dirty="0"/>
              <a:t>E.g. 5 times from left, 8 times from right, keep one of the instances from the right and discard all the other instances and their articles</a:t>
            </a:r>
          </a:p>
          <a:p>
            <a:endParaRPr lang="en-US" dirty="0"/>
          </a:p>
          <a:p>
            <a:r>
              <a:rPr lang="en-US" dirty="0"/>
              <a:t>After cleanup &gt;1M </a:t>
            </a:r>
            <a:r>
              <a:rPr lang="en-US" b="1" i="1" dirty="0"/>
              <a:t>unique</a:t>
            </a:r>
            <a:r>
              <a:rPr lang="en-US" b="1" dirty="0"/>
              <a:t> </a:t>
            </a:r>
            <a:r>
              <a:rPr lang="en-US" dirty="0"/>
              <a:t>images and paired articles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763A2-E6CC-46FD-9A7F-A42A8F2713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A15E34-B70D-48B1-AE55-23101A607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222">
            <a:off x="9272489" y="1401702"/>
            <a:ext cx="2563252" cy="236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6285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991A8-5FE1-40D1-925D-732686AA5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Details – Breakdown by politics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296CE6-343E-4795-8652-B52A6F9DE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12</a:t>
            </a:fld>
            <a:endParaRPr lang="en-US"/>
          </a:p>
        </p:txBody>
      </p:sp>
      <p:pic>
        <p:nvPicPr>
          <p:cNvPr id="7" name="Content Placeholder 6" descr="A close up of a logo&#10;&#10;Description automatically generated">
            <a:extLst>
              <a:ext uri="{FF2B5EF4-FFF2-40B4-BE49-F238E27FC236}">
                <a16:creationId xmlns:a16="http://schemas.microsoft.com/office/drawing/2014/main" id="{439CFD93-3169-4E3E-865B-1D07172290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01" y="1038766"/>
            <a:ext cx="7742598" cy="478046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6C0C9-2B4B-44AC-BBD0-9EE1BFBAAD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5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991A8-5FE1-40D1-925D-732686AA5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Details – Breakdown by Issue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296CE6-343E-4795-8652-B52A6F9DE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6C0C9-2B4B-44AC-BBD0-9EE1BFBAAD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9EE2A7-7FB9-486C-B735-1AF41F19D5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482" y="752189"/>
            <a:ext cx="10042525" cy="620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327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0EE94-5FCC-491A-B5DB-D7EFA338A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challenges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26395B-ABA9-4363-872C-23A9CD1C6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77FDEB-5D7B-4578-AA3E-32F0C017D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1697"/>
            <a:ext cx="10515600" cy="5373949"/>
          </a:xfrm>
        </p:spPr>
        <p:txBody>
          <a:bodyPr>
            <a:normAutofit/>
          </a:bodyPr>
          <a:lstStyle/>
          <a:p>
            <a:r>
              <a:rPr lang="en-US" dirty="0"/>
              <a:t>Noise in dataset comes from </a:t>
            </a:r>
            <a:r>
              <a:rPr lang="en-US" b="1" dirty="0"/>
              <a:t>automatic harvesting</a:t>
            </a:r>
          </a:p>
          <a:p>
            <a:pPr lvl="1"/>
            <a:r>
              <a:rPr lang="en-US" dirty="0"/>
              <a:t>We assume that any images harvested from a left/right site are of that political label, but they actually may be unbiased or have the reverse bias</a:t>
            </a:r>
          </a:p>
          <a:p>
            <a:pPr lvl="1"/>
            <a:endParaRPr lang="en-US" dirty="0"/>
          </a:p>
          <a:p>
            <a:r>
              <a:rPr lang="en-US" dirty="0"/>
              <a:t>Challenges include:</a:t>
            </a:r>
          </a:p>
          <a:p>
            <a:pPr lvl="1"/>
            <a:r>
              <a:rPr lang="en-US" dirty="0"/>
              <a:t>Images may be unrelated to query (i.e. unrelated content on page, ads, etc.) </a:t>
            </a:r>
          </a:p>
          <a:p>
            <a:pPr lvl="1"/>
            <a:r>
              <a:rPr lang="en-US" dirty="0"/>
              <a:t>Text may fail to parse correctly or contain headers or other noise</a:t>
            </a:r>
          </a:p>
          <a:p>
            <a:pPr lvl="1"/>
            <a:r>
              <a:rPr lang="en-US" dirty="0"/>
              <a:t>Lots of noisy images – text, crops of web pages, clipart illustrations, etc.</a:t>
            </a:r>
          </a:p>
          <a:p>
            <a:pPr lvl="1"/>
            <a:r>
              <a:rPr lang="en-US" dirty="0"/>
              <a:t>Images that just aren’t politically biased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C7A00A-0C4E-44CD-97D1-9DB7D44601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05B5CD-DC9D-4BBA-AE9C-CE9A4F6856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7857" y="1563746"/>
            <a:ext cx="2409078" cy="10395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C5AB31-23A3-4709-8148-37D69BF228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827" y="4101539"/>
            <a:ext cx="3471134" cy="2169459"/>
          </a:xfrm>
          <a:prstGeom prst="rect">
            <a:avLst/>
          </a:prstGeom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0CEDB02-60AE-4051-961B-53DDF50A931F}"/>
              </a:ext>
            </a:extLst>
          </p:cNvPr>
          <p:cNvSpPr/>
          <p:nvPr/>
        </p:nvSpPr>
        <p:spPr>
          <a:xfrm>
            <a:off x="7698973" y="4101539"/>
            <a:ext cx="727508" cy="989900"/>
          </a:xfrm>
          <a:custGeom>
            <a:avLst/>
            <a:gdLst>
              <a:gd name="connsiteX0" fmla="*/ 240946 w 727508"/>
              <a:gd name="connsiteY0" fmla="*/ 0 h 989900"/>
              <a:gd name="connsiteX1" fmla="*/ 22833 w 727508"/>
              <a:gd name="connsiteY1" fmla="*/ 780176 h 989900"/>
              <a:gd name="connsiteX2" fmla="*/ 727508 w 727508"/>
              <a:gd name="connsiteY2" fmla="*/ 989900 h 98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7508" h="989900">
                <a:moveTo>
                  <a:pt x="240946" y="0"/>
                </a:moveTo>
                <a:cubicBezTo>
                  <a:pt x="91342" y="307596"/>
                  <a:pt x="-58261" y="615193"/>
                  <a:pt x="22833" y="780176"/>
                </a:cubicBezTo>
                <a:cubicBezTo>
                  <a:pt x="103927" y="945159"/>
                  <a:pt x="415717" y="967529"/>
                  <a:pt x="727508" y="989900"/>
                </a:cubicBezTo>
              </a:path>
            </a:pathLst>
          </a:custGeom>
          <a:noFill/>
          <a:ln w="44450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17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2AFA7-A132-4CCE-A391-3DABF503F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Crowdsourcing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4799CB-ECA4-4951-8301-932DE687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4B2E42-7628-4831-BED0-20901C8FB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We ran a large-scale crowdsourcing study on </a:t>
            </a:r>
            <a:r>
              <a:rPr lang="en-US" dirty="0" err="1"/>
              <a:t>Mturk</a:t>
            </a:r>
            <a:r>
              <a:rPr lang="en-US" dirty="0"/>
              <a:t> asking workers to guess the political leaning of images</a:t>
            </a:r>
          </a:p>
          <a:p>
            <a:r>
              <a:rPr lang="en-US" dirty="0"/>
              <a:t>We showed 3,237 images to at least three workers each</a:t>
            </a:r>
          </a:p>
          <a:p>
            <a:r>
              <a:rPr lang="en-US" dirty="0"/>
              <a:t>993 images were labeled clearly L/R by at least a majority</a:t>
            </a:r>
          </a:p>
          <a:p>
            <a:r>
              <a:rPr lang="en-US" dirty="0"/>
              <a:t>We also asked what </a:t>
            </a:r>
            <a:r>
              <a:rPr lang="en-US" b="1" dirty="0"/>
              <a:t>image features</a:t>
            </a:r>
            <a:r>
              <a:rPr lang="en-US" dirty="0"/>
              <a:t> workers used to guess</a:t>
            </a:r>
          </a:p>
          <a:p>
            <a:pPr lvl="1"/>
            <a:r>
              <a:rPr lang="en-US" dirty="0"/>
              <a:t>E.g. closeup of face, portrays a public figure, a group or class of people is portrayed in a political way, contained symbols (e.g. swastika), etc.</a:t>
            </a:r>
          </a:p>
          <a:p>
            <a:r>
              <a:rPr lang="en-US" dirty="0"/>
              <a:t>We also showed workers the article and asked questions about the </a:t>
            </a:r>
            <a:r>
              <a:rPr lang="en-US" i="1" dirty="0"/>
              <a:t>pair</a:t>
            </a:r>
            <a:endParaRPr lang="en-US" dirty="0"/>
          </a:p>
          <a:p>
            <a:pPr lvl="1"/>
            <a:r>
              <a:rPr lang="en-US" dirty="0"/>
              <a:t>What article text is best aligned with the image</a:t>
            </a:r>
          </a:p>
          <a:p>
            <a:pPr lvl="1"/>
            <a:r>
              <a:rPr lang="en-US" dirty="0"/>
              <a:t>Topic of the image and article</a:t>
            </a:r>
          </a:p>
          <a:p>
            <a:pPr lvl="1"/>
            <a:r>
              <a:rPr lang="en-US" dirty="0"/>
              <a:t>Finally we asked workers to explain their predictions for a small number</a:t>
            </a:r>
          </a:p>
          <a:p>
            <a:r>
              <a:rPr lang="en-US" dirty="0"/>
              <a:t>We manually went through the responses and mined concepts used by humans</a:t>
            </a:r>
          </a:p>
          <a:p>
            <a:pPr lvl="1"/>
            <a:r>
              <a:rPr lang="en-US" b="1" dirty="0"/>
              <a:t>Recognized people</a:t>
            </a:r>
            <a:r>
              <a:rPr lang="en-US" dirty="0"/>
              <a:t> and used their knowledge + image’s portrayal</a:t>
            </a:r>
          </a:p>
          <a:p>
            <a:pPr lvl="1"/>
            <a:r>
              <a:rPr lang="en-US" dirty="0"/>
              <a:t>Used </a:t>
            </a:r>
            <a:r>
              <a:rPr lang="en-US" b="1" dirty="0"/>
              <a:t>stereotypical concepts </a:t>
            </a:r>
            <a:r>
              <a:rPr lang="en-US" dirty="0"/>
              <a:t>to guess (e.g. African American = Left)</a:t>
            </a:r>
          </a:p>
          <a:p>
            <a:r>
              <a:rPr lang="en-US" dirty="0"/>
              <a:t>Queried Google Images for these concepts and trained an image classifier to detect </a:t>
            </a:r>
            <a:r>
              <a:rPr lang="en-US" dirty="0" err="1"/>
              <a:t>Mturk</a:t>
            </a:r>
            <a:r>
              <a:rPr lang="en-US" dirty="0"/>
              <a:t> stereotypical concepts (used as Human Concepts baseline)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AACDE-6CE2-42C0-8F8E-B4AB67D985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833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913DEF7-C19A-4254-BB37-5B61E0D0B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472" y="0"/>
            <a:ext cx="90050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35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2AFA7-A132-4CCE-A391-3DABF503F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Crowdsourcing consensus vs no consensus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4799CB-ECA4-4951-8301-932DE687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4B2E42-7628-4831-BED0-20901C8FB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4152380"/>
            <a:ext cx="10515600" cy="1493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Examples of images where all workers agree, the majority agree, and for which there was no consensus on the left / right leaning</a:t>
            </a:r>
          </a:p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2AACDE-6CE2-42C0-8F8E-B4AB67D985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5604997-7C3C-4971-A407-D87A624D7DC3}"/>
              </a:ext>
            </a:extLst>
          </p:cNvPr>
          <p:cNvGrpSpPr/>
          <p:nvPr/>
        </p:nvGrpSpPr>
        <p:grpSpPr>
          <a:xfrm>
            <a:off x="643014" y="1355463"/>
            <a:ext cx="10905970" cy="2485308"/>
            <a:chOff x="3581399" y="2857658"/>
            <a:chExt cx="5029201" cy="1146080"/>
          </a:xfrm>
        </p:grpSpPr>
        <p:sp>
          <p:nvSpPr>
            <p:cNvPr id="6" name="TextBox 64">
              <a:extLst>
                <a:ext uri="{FF2B5EF4-FFF2-40B4-BE49-F238E27FC236}">
                  <a16:creationId xmlns:a16="http://schemas.microsoft.com/office/drawing/2014/main" id="{6B0F101C-A9B7-448A-9D38-550DE2235BB5}"/>
                </a:ext>
              </a:extLst>
            </p:cNvPr>
            <p:cNvSpPr txBox="1"/>
            <p:nvPr/>
          </p:nvSpPr>
          <p:spPr>
            <a:xfrm>
              <a:off x="5293156" y="2861565"/>
              <a:ext cx="1607419" cy="13683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100"/>
                </a:lnSpc>
              </a:pPr>
              <a:r>
                <a:rPr lang="en-US" sz="2000" b="1" dirty="0"/>
                <a:t>Majority Agree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507C00D-9E79-4A6A-8510-0DE280938DCB}"/>
                </a:ext>
              </a:extLst>
            </p:cNvPr>
            <p:cNvCxnSpPr>
              <a:cxnSpLocks/>
            </p:cNvCxnSpPr>
            <p:nvPr/>
          </p:nvCxnSpPr>
          <p:spPr>
            <a:xfrm>
              <a:off x="5239293" y="2857658"/>
              <a:ext cx="0" cy="1146080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67">
              <a:extLst>
                <a:ext uri="{FF2B5EF4-FFF2-40B4-BE49-F238E27FC236}">
                  <a16:creationId xmlns:a16="http://schemas.microsoft.com/office/drawing/2014/main" id="{6C597EB4-B78F-47DA-A48C-417C16517635}"/>
                </a:ext>
              </a:extLst>
            </p:cNvPr>
            <p:cNvSpPr txBox="1"/>
            <p:nvPr/>
          </p:nvSpPr>
          <p:spPr>
            <a:xfrm>
              <a:off x="6998362" y="2860738"/>
              <a:ext cx="1607419" cy="13683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100"/>
                </a:lnSpc>
              </a:pPr>
              <a:r>
                <a:rPr lang="en-US" sz="2000" b="1" dirty="0"/>
                <a:t>No Consensus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38E2AE4-EFED-485D-8665-9632A98EA104}"/>
                </a:ext>
              </a:extLst>
            </p:cNvPr>
            <p:cNvCxnSpPr>
              <a:cxnSpLocks/>
            </p:cNvCxnSpPr>
            <p:nvPr/>
          </p:nvCxnSpPr>
          <p:spPr>
            <a:xfrm>
              <a:off x="6949496" y="2859171"/>
              <a:ext cx="0" cy="1144567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9" descr="A group of people looking at a person&#10;&#10;Description automatically generated">
              <a:extLst>
                <a:ext uri="{FF2B5EF4-FFF2-40B4-BE49-F238E27FC236}">
                  <a16:creationId xmlns:a16="http://schemas.microsoft.com/office/drawing/2014/main" id="{0494AF16-0405-4DA2-9569-78F2E1863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5742" y="3510954"/>
              <a:ext cx="507344" cy="484655"/>
            </a:xfrm>
            <a:prstGeom prst="rect">
              <a:avLst/>
            </a:prstGeom>
          </p:spPr>
        </p:pic>
        <p:pic>
          <p:nvPicPr>
            <p:cNvPr id="11" name="Picture 10" descr="A close up of an animal&#10;&#10;Description automatically generated">
              <a:extLst>
                <a:ext uri="{FF2B5EF4-FFF2-40B4-BE49-F238E27FC236}">
                  <a16:creationId xmlns:a16="http://schemas.microsoft.com/office/drawing/2014/main" id="{EA77DB54-AF74-41C4-BACD-DFB7257CA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6565" y="3510954"/>
              <a:ext cx="476672" cy="484655"/>
            </a:xfrm>
            <a:prstGeom prst="rect">
              <a:avLst/>
            </a:prstGeom>
          </p:spPr>
        </p:pic>
        <p:pic>
          <p:nvPicPr>
            <p:cNvPr id="12" name="Picture 11" descr="A group of people posing for a photo&#10;&#10;Description automatically generated">
              <a:extLst>
                <a:ext uri="{FF2B5EF4-FFF2-40B4-BE49-F238E27FC236}">
                  <a16:creationId xmlns:a16="http://schemas.microsoft.com/office/drawing/2014/main" id="{48D97F96-CCCB-425E-83A7-275A5A1414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9827" y="2997567"/>
              <a:ext cx="498724" cy="498724"/>
            </a:xfrm>
            <a:prstGeom prst="rect">
              <a:avLst/>
            </a:prstGeom>
          </p:spPr>
        </p:pic>
        <p:pic>
          <p:nvPicPr>
            <p:cNvPr id="13" name="Picture 12" descr="A person looking at the camera&#10;&#10;Description automatically generated">
              <a:extLst>
                <a:ext uri="{FF2B5EF4-FFF2-40B4-BE49-F238E27FC236}">
                  <a16:creationId xmlns:a16="http://schemas.microsoft.com/office/drawing/2014/main" id="{FB3C162C-4338-4DE7-BE5A-0A1D33F8E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23626" y="2997567"/>
              <a:ext cx="528539" cy="498724"/>
            </a:xfrm>
            <a:prstGeom prst="rect">
              <a:avLst/>
            </a:prstGeom>
          </p:spPr>
        </p:pic>
        <p:pic>
          <p:nvPicPr>
            <p:cNvPr id="14" name="Picture 13" descr="A person wearing a suit and tie&#10;&#10;Description automatically generated">
              <a:extLst>
                <a:ext uri="{FF2B5EF4-FFF2-40B4-BE49-F238E27FC236}">
                  <a16:creationId xmlns:a16="http://schemas.microsoft.com/office/drawing/2014/main" id="{BFD72A63-1964-40D7-AE40-42DED47EA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8362" y="3505226"/>
              <a:ext cx="498722" cy="489556"/>
            </a:xfrm>
            <a:prstGeom prst="rect">
              <a:avLst/>
            </a:prstGeom>
          </p:spPr>
        </p:pic>
        <p:pic>
          <p:nvPicPr>
            <p:cNvPr id="15" name="Picture 14" descr="A person holding a sign&#10;&#10;Description automatically generated">
              <a:extLst>
                <a:ext uri="{FF2B5EF4-FFF2-40B4-BE49-F238E27FC236}">
                  <a16:creationId xmlns:a16="http://schemas.microsoft.com/office/drawing/2014/main" id="{F3C6DC0D-BAA0-46AB-9792-8E7012FCD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3626" y="3505225"/>
              <a:ext cx="530088" cy="489556"/>
            </a:xfrm>
            <a:prstGeom prst="rect">
              <a:avLst/>
            </a:prstGeom>
          </p:spPr>
        </p:pic>
        <p:pic>
          <p:nvPicPr>
            <p:cNvPr id="16" name="Picture 15" descr="A person looking at the camera&#10;&#10;Description automatically generated">
              <a:extLst>
                <a:ext uri="{FF2B5EF4-FFF2-40B4-BE49-F238E27FC236}">
                  <a16:creationId xmlns:a16="http://schemas.microsoft.com/office/drawing/2014/main" id="{8C182DFB-71D9-4AB9-A2B7-2CD38E83D62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213" y="2997567"/>
              <a:ext cx="539386" cy="498724"/>
            </a:xfrm>
            <a:prstGeom prst="rect">
              <a:avLst/>
            </a:prstGeom>
          </p:spPr>
        </p:pic>
        <p:pic>
          <p:nvPicPr>
            <p:cNvPr id="17" name="Picture 16" descr="A picture containing truck, outdoor, sky, military vehicle&#10;&#10;Description automatically generated">
              <a:extLst>
                <a:ext uri="{FF2B5EF4-FFF2-40B4-BE49-F238E27FC236}">
                  <a16:creationId xmlns:a16="http://schemas.microsoft.com/office/drawing/2014/main" id="{90DB8040-9DEA-4364-8B3B-5EC0A079C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1214" y="3505225"/>
              <a:ext cx="539386" cy="489556"/>
            </a:xfrm>
            <a:prstGeom prst="rect">
              <a:avLst/>
            </a:prstGeom>
          </p:spPr>
        </p:pic>
        <p:sp>
          <p:nvSpPr>
            <p:cNvPr id="18" name="TextBox 24">
              <a:extLst>
                <a:ext uri="{FF2B5EF4-FFF2-40B4-BE49-F238E27FC236}">
                  <a16:creationId xmlns:a16="http://schemas.microsoft.com/office/drawing/2014/main" id="{7E6C4C67-7D62-4914-AD82-B7FDE1EA302C}"/>
                </a:ext>
              </a:extLst>
            </p:cNvPr>
            <p:cNvSpPr txBox="1"/>
            <p:nvPr/>
          </p:nvSpPr>
          <p:spPr>
            <a:xfrm>
              <a:off x="3581544" y="2860735"/>
              <a:ext cx="1607419" cy="136832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100"/>
                </a:lnSpc>
              </a:pPr>
              <a:r>
                <a:rPr lang="en-US" sz="2000" b="1" dirty="0"/>
                <a:t>Unanimous</a:t>
              </a:r>
            </a:p>
          </p:txBody>
        </p:sp>
        <p:pic>
          <p:nvPicPr>
            <p:cNvPr id="19" name="Picture 18" descr="A group of people holding a sign&#10;&#10;Description automatically generated">
              <a:extLst>
                <a:ext uri="{FF2B5EF4-FFF2-40B4-BE49-F238E27FC236}">
                  <a16:creationId xmlns:a16="http://schemas.microsoft.com/office/drawing/2014/main" id="{2CAAAA19-3F3D-4B1D-B865-ED645E4CAC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4070" y="2997565"/>
              <a:ext cx="543859" cy="502302"/>
            </a:xfrm>
            <a:prstGeom prst="rect">
              <a:avLst/>
            </a:prstGeom>
          </p:spPr>
        </p:pic>
        <p:pic>
          <p:nvPicPr>
            <p:cNvPr id="20" name="Picture 19" descr="A large crowd of people&#10;&#10;Description automatically generated">
              <a:extLst>
                <a:ext uri="{FF2B5EF4-FFF2-40B4-BE49-F238E27FC236}">
                  <a16:creationId xmlns:a16="http://schemas.microsoft.com/office/drawing/2014/main" id="{E22E8853-5275-4698-9E56-7AB4FDE428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41611" y="2997565"/>
              <a:ext cx="447341" cy="502302"/>
            </a:xfrm>
            <a:prstGeom prst="rect">
              <a:avLst/>
            </a:prstGeom>
          </p:spPr>
        </p:pic>
        <p:pic>
          <p:nvPicPr>
            <p:cNvPr id="21" name="Picture 20" descr="A windmill in the grass&#10;&#10;Description automatically generated">
              <a:extLst>
                <a:ext uri="{FF2B5EF4-FFF2-40B4-BE49-F238E27FC236}">
                  <a16:creationId xmlns:a16="http://schemas.microsoft.com/office/drawing/2014/main" id="{174A7A41-BDC4-448F-820A-DD1E5F0660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81544" y="2997565"/>
              <a:ext cx="568844" cy="502302"/>
            </a:xfrm>
            <a:prstGeom prst="rect">
              <a:avLst/>
            </a:prstGeom>
          </p:spPr>
        </p:pic>
        <p:pic>
          <p:nvPicPr>
            <p:cNvPr id="22" name="Picture 21" descr="A person standing in front of a crowd&#10;&#10;Description automatically generated">
              <a:extLst>
                <a:ext uri="{FF2B5EF4-FFF2-40B4-BE49-F238E27FC236}">
                  <a16:creationId xmlns:a16="http://schemas.microsoft.com/office/drawing/2014/main" id="{7A42A8C7-33E4-40B6-8BCE-50B09C3697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3805" y="3505225"/>
              <a:ext cx="543860" cy="492039"/>
            </a:xfrm>
            <a:prstGeom prst="rect">
              <a:avLst/>
            </a:prstGeom>
          </p:spPr>
        </p:pic>
        <p:pic>
          <p:nvPicPr>
            <p:cNvPr id="23" name="Picture 22" descr="A group of people holding a sign posing for the camera&#10;&#10;Description automatically generated">
              <a:extLst>
                <a:ext uri="{FF2B5EF4-FFF2-40B4-BE49-F238E27FC236}">
                  <a16:creationId xmlns:a16="http://schemas.microsoft.com/office/drawing/2014/main" id="{4F33D969-B8F7-4B0E-886A-3D8F88DB2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341" y="2997566"/>
              <a:ext cx="582216" cy="49872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E992425-61B4-4EB6-B401-E677AEB44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4605" y="2997565"/>
              <a:ext cx="498482" cy="498726"/>
            </a:xfrm>
            <a:prstGeom prst="rect">
              <a:avLst/>
            </a:prstGeom>
          </p:spPr>
        </p:pic>
        <p:pic>
          <p:nvPicPr>
            <p:cNvPr id="25" name="Picture 24" descr="A person standing on a sidewalk&#10;&#10;Description automatically generated">
              <a:extLst>
                <a:ext uri="{FF2B5EF4-FFF2-40B4-BE49-F238E27FC236}">
                  <a16:creationId xmlns:a16="http://schemas.microsoft.com/office/drawing/2014/main" id="{AEA70A34-59B5-4C45-9D79-C9A40300D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3342" y="3515357"/>
              <a:ext cx="582216" cy="479424"/>
            </a:xfrm>
            <a:prstGeom prst="rect">
              <a:avLst/>
            </a:prstGeom>
          </p:spPr>
        </p:pic>
        <p:pic>
          <p:nvPicPr>
            <p:cNvPr id="26" name="Picture 25" descr="A close up of a sign&#10;&#10;Description automatically generated">
              <a:extLst>
                <a:ext uri="{FF2B5EF4-FFF2-40B4-BE49-F238E27FC236}">
                  <a16:creationId xmlns:a16="http://schemas.microsoft.com/office/drawing/2014/main" id="{7C6976E4-39E6-4806-8370-BC5992D78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6565" y="2997564"/>
              <a:ext cx="484007" cy="49872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89D6EF9-A79B-4D4F-B947-638D7D7DE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2510" y="3496289"/>
              <a:ext cx="457857" cy="498492"/>
            </a:xfrm>
            <a:prstGeom prst="rect">
              <a:avLst/>
            </a:prstGeom>
          </p:spPr>
        </p:pic>
        <p:pic>
          <p:nvPicPr>
            <p:cNvPr id="28" name="Picture 27" descr="A group of people standing in front of a sign&#10;&#10;Description automatically generated">
              <a:extLst>
                <a:ext uri="{FF2B5EF4-FFF2-40B4-BE49-F238E27FC236}">
                  <a16:creationId xmlns:a16="http://schemas.microsoft.com/office/drawing/2014/main" id="{C6F7E5B9-E1AD-431F-91B7-A5B9FBBFD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1399" y="3505822"/>
              <a:ext cx="565863" cy="4871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4735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Problem introduction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Related research</a:t>
            </a:r>
          </a:p>
          <a:p>
            <a:endParaRPr lang="en-US" dirty="0"/>
          </a:p>
          <a:p>
            <a:r>
              <a:rPr lang="en-US" dirty="0"/>
              <a:t>Dataset 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Our method</a:t>
            </a:r>
          </a:p>
          <a:p>
            <a:endParaRPr lang="en-US" dirty="0"/>
          </a:p>
          <a:p>
            <a:r>
              <a:rPr lang="en-US" dirty="0"/>
              <a:t>Quantitative results</a:t>
            </a:r>
          </a:p>
          <a:p>
            <a:endParaRPr lang="en-US" dirty="0"/>
          </a:p>
          <a:p>
            <a:r>
              <a:rPr lang="en-US" dirty="0"/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062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BD9BF-F1D5-4F4C-B9B9-31F34E2A5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Architecture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1468F6-AB41-4791-8408-D323848DF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19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DC1652-3969-4923-B476-14DDCE4F0D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982EC3-2006-4C48-9455-46760EC39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587" y="4176017"/>
            <a:ext cx="11465859" cy="2009629"/>
          </a:xfrm>
        </p:spPr>
        <p:txBody>
          <a:bodyPr>
            <a:normAutofit fontScale="92500"/>
          </a:bodyPr>
          <a:lstStyle/>
          <a:p>
            <a:r>
              <a:rPr lang="en-US" dirty="0"/>
              <a:t>We propose a two-stage approach</a:t>
            </a:r>
          </a:p>
          <a:p>
            <a:r>
              <a:rPr lang="en-US" dirty="0"/>
              <a:t>In the first stage, we learn a </a:t>
            </a:r>
            <a:r>
              <a:rPr lang="en-US" b="1" dirty="0"/>
              <a:t>document embedding </a:t>
            </a:r>
            <a:r>
              <a:rPr lang="en-US" dirty="0"/>
              <a:t>model from the paired articles</a:t>
            </a:r>
          </a:p>
          <a:p>
            <a:r>
              <a:rPr lang="en-US" dirty="0"/>
              <a:t>We then train a Resnet which takes in an image and the document embedding and predicts whether the image-text pair is left/right</a:t>
            </a:r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07902A81-6614-412A-9F81-5C65CD896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17" y="784162"/>
            <a:ext cx="10282518" cy="3416406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0DADEA85-3D98-4169-B795-5045F100B744}"/>
              </a:ext>
            </a:extLst>
          </p:cNvPr>
          <p:cNvSpPr/>
          <p:nvPr/>
        </p:nvSpPr>
        <p:spPr>
          <a:xfrm>
            <a:off x="7476564" y="784162"/>
            <a:ext cx="4105836" cy="3572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Content Placeholder 5">
            <a:extLst>
              <a:ext uri="{FF2B5EF4-FFF2-40B4-BE49-F238E27FC236}">
                <a16:creationId xmlns:a16="http://schemas.microsoft.com/office/drawing/2014/main" id="{8D66ED0D-AC1C-4DA2-B2C2-11817F721678}"/>
              </a:ext>
            </a:extLst>
          </p:cNvPr>
          <p:cNvSpPr txBox="1">
            <a:spLocks/>
          </p:cNvSpPr>
          <p:nvPr/>
        </p:nvSpPr>
        <p:spPr>
          <a:xfrm>
            <a:off x="7566212" y="1161573"/>
            <a:ext cx="4392705" cy="3365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5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0C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030A0"/>
              </a:buClr>
              <a:buFont typeface="Wingdings" panose="05000000000000000000" pitchFamily="2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Font typeface="Wingdings" panose="05000000000000000000" pitchFamily="2" charset="2"/>
              <a:buChar char="v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Document embeddings from paired article text act as a source of </a:t>
            </a:r>
            <a:r>
              <a:rPr lang="en-US" b="1" dirty="0"/>
              <a:t>privileged information </a:t>
            </a:r>
            <a:r>
              <a:rPr lang="en-US" dirty="0"/>
              <a:t>to help guide training</a:t>
            </a:r>
          </a:p>
          <a:p>
            <a:r>
              <a:rPr lang="en-US" dirty="0"/>
              <a:t>Article text is </a:t>
            </a:r>
            <a:r>
              <a:rPr lang="en-US" b="1" dirty="0"/>
              <a:t>not</a:t>
            </a:r>
            <a:r>
              <a:rPr lang="en-US" dirty="0"/>
              <a:t> used at test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773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Problem introduction</a:t>
            </a:r>
          </a:p>
          <a:p>
            <a:endParaRPr lang="en-US" dirty="0"/>
          </a:p>
          <a:p>
            <a:r>
              <a:rPr lang="en-US" dirty="0"/>
              <a:t>Related research</a:t>
            </a:r>
          </a:p>
          <a:p>
            <a:endParaRPr lang="en-US" dirty="0"/>
          </a:p>
          <a:p>
            <a:r>
              <a:rPr lang="en-US" dirty="0"/>
              <a:t>Dataset </a:t>
            </a:r>
          </a:p>
          <a:p>
            <a:endParaRPr lang="en-US" dirty="0"/>
          </a:p>
          <a:p>
            <a:r>
              <a:rPr lang="en-US" dirty="0"/>
              <a:t>Our method</a:t>
            </a:r>
          </a:p>
          <a:p>
            <a:endParaRPr lang="en-US" dirty="0"/>
          </a:p>
          <a:p>
            <a:r>
              <a:rPr lang="en-US" dirty="0"/>
              <a:t>Quantitative results</a:t>
            </a:r>
          </a:p>
          <a:p>
            <a:endParaRPr lang="en-US" dirty="0"/>
          </a:p>
          <a:p>
            <a:r>
              <a:rPr lang="en-US" dirty="0"/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4878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BD9BF-F1D5-4F4C-B9B9-31F34E2A5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Architecture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1468F6-AB41-4791-8408-D323848DF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DC1652-3969-4923-B476-14DDCE4F0D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982EC3-2006-4C48-9455-46760EC39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587" y="4176017"/>
            <a:ext cx="11465859" cy="2009629"/>
          </a:xfrm>
        </p:spPr>
        <p:txBody>
          <a:bodyPr>
            <a:normAutofit/>
          </a:bodyPr>
          <a:lstStyle/>
          <a:p>
            <a:r>
              <a:rPr lang="en-US" dirty="0"/>
              <a:t>In stage two, we </a:t>
            </a:r>
            <a:r>
              <a:rPr lang="en-US" b="1" dirty="0"/>
              <a:t>remove the model’s dependency on text</a:t>
            </a:r>
          </a:p>
          <a:p>
            <a:r>
              <a:rPr lang="en-US" dirty="0"/>
              <a:t>We remove the multi-modal fusion layer and train a classifier using the features from the CNN trained in stage 1, while freezing the CNN layers</a:t>
            </a:r>
          </a:p>
          <a:p>
            <a:r>
              <a:rPr lang="en-US" dirty="0"/>
              <a:t>Our model thus uses </a:t>
            </a:r>
            <a:r>
              <a:rPr lang="en-US" b="1" dirty="0"/>
              <a:t>no text at test time</a:t>
            </a:r>
            <a:endParaRPr lang="en-US" dirty="0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id="{07902A81-6614-412A-9F81-5C65CD896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17" y="784162"/>
            <a:ext cx="10282518" cy="341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58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21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Problem introduction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Related research</a:t>
            </a:r>
          </a:p>
          <a:p>
            <a:endParaRPr lang="en-US" dirty="0"/>
          </a:p>
          <a:p>
            <a:r>
              <a:rPr lang="en-US" dirty="0"/>
              <a:t>Dataset </a:t>
            </a:r>
          </a:p>
          <a:p>
            <a:endParaRPr lang="en-US" dirty="0"/>
          </a:p>
          <a:p>
            <a:r>
              <a:rPr lang="en-US" dirty="0"/>
              <a:t>Our method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FF0000"/>
                </a:solidFill>
              </a:rPr>
              <a:t>Quantitative results</a:t>
            </a:r>
          </a:p>
          <a:p>
            <a:endParaRPr lang="en-US" dirty="0"/>
          </a:p>
          <a:p>
            <a:r>
              <a:rPr lang="en-US" dirty="0"/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83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2DE1-2337-4F6C-A2E8-2F5B6B55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– Weakly Supervised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3F625-6F8E-432E-AD07-A4048BF9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BBF40-A39E-4B1A-966E-6F8ECDE83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2" y="2187388"/>
            <a:ext cx="12170298" cy="3768177"/>
          </a:xfrm>
        </p:spPr>
        <p:txBody>
          <a:bodyPr>
            <a:normAutofit fontScale="92500"/>
          </a:bodyPr>
          <a:lstStyle/>
          <a:p>
            <a:r>
              <a:rPr lang="en-US" dirty="0"/>
              <a:t>Accuracy of predicting Left / Right labels on weakly supervised test set</a:t>
            </a:r>
          </a:p>
          <a:p>
            <a:pPr lvl="1"/>
            <a:r>
              <a:rPr lang="en-US" dirty="0"/>
              <a:t>Weakly supervised labels are left / right label of the media source the image came from</a:t>
            </a:r>
          </a:p>
          <a:p>
            <a:r>
              <a:rPr lang="en-US" dirty="0"/>
              <a:t>Baselines:</a:t>
            </a:r>
          </a:p>
          <a:p>
            <a:pPr lvl="1"/>
            <a:r>
              <a:rPr lang="en-US" b="1" dirty="0"/>
              <a:t>Resnet</a:t>
            </a:r>
            <a:r>
              <a:rPr lang="en-US" dirty="0"/>
              <a:t> – An off-the-shelf 50 layer residual network</a:t>
            </a:r>
          </a:p>
          <a:p>
            <a:pPr lvl="1"/>
            <a:r>
              <a:rPr lang="en-US" b="1" dirty="0" err="1"/>
              <a:t>Joo</a:t>
            </a:r>
            <a:r>
              <a:rPr lang="en-US" b="1" dirty="0"/>
              <a:t> et al. </a:t>
            </a:r>
            <a:r>
              <a:rPr lang="en-US" dirty="0"/>
              <a:t>– Uses features presented by </a:t>
            </a:r>
            <a:r>
              <a:rPr lang="en-US" dirty="0" err="1"/>
              <a:t>Joo</a:t>
            </a:r>
            <a:r>
              <a:rPr lang="en-US" dirty="0"/>
              <a:t> et al. for predicting visual persuasion + </a:t>
            </a:r>
            <a:r>
              <a:rPr lang="en-US" dirty="0" err="1"/>
              <a:t>resnet</a:t>
            </a:r>
            <a:endParaRPr lang="en-US" dirty="0"/>
          </a:p>
          <a:p>
            <a:pPr lvl="1"/>
            <a:r>
              <a:rPr lang="en-US" b="1" dirty="0"/>
              <a:t>Human Concepts – </a:t>
            </a:r>
            <a:r>
              <a:rPr lang="en-US" dirty="0"/>
              <a:t>Features of model trained to predict concepts that </a:t>
            </a:r>
            <a:r>
              <a:rPr lang="en-US" dirty="0" err="1"/>
              <a:t>MTurkers</a:t>
            </a:r>
            <a:r>
              <a:rPr lang="en-US" dirty="0"/>
              <a:t> used</a:t>
            </a:r>
          </a:p>
          <a:p>
            <a:pPr lvl="1"/>
            <a:r>
              <a:rPr lang="en-US" b="1" dirty="0"/>
              <a:t>OCR – </a:t>
            </a:r>
            <a:r>
              <a:rPr lang="en-US" dirty="0"/>
              <a:t>Resnet + Optical Character Recognition (uses trained word embeddings of detected words)</a:t>
            </a:r>
          </a:p>
          <a:p>
            <a:r>
              <a:rPr lang="en-US" b="1" i="1" dirty="0">
                <a:solidFill>
                  <a:srgbClr val="FF0000"/>
                </a:solidFill>
              </a:rPr>
              <a:t>Ours (GT) </a:t>
            </a:r>
            <a:r>
              <a:rPr lang="en-US" i="1" dirty="0">
                <a:solidFill>
                  <a:srgbClr val="FF0000"/>
                </a:solidFill>
              </a:rPr>
              <a:t>uses text at test time and is thus not purely a visual prediction</a:t>
            </a:r>
            <a:endParaRPr lang="en-US" b="1" i="1" dirty="0">
              <a:solidFill>
                <a:srgbClr val="FF0000"/>
              </a:solidFill>
            </a:endParaRPr>
          </a:p>
          <a:p>
            <a:r>
              <a:rPr lang="en-US" b="1" u="sng" dirty="0">
                <a:solidFill>
                  <a:srgbClr val="00B050"/>
                </a:solidFill>
              </a:rPr>
              <a:t>Using text domain to guide training of purely visual model improves performance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47A62-D9D9-4F63-A2C3-A18BA38F54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8958AB-CF12-4CF2-A8C5-ABE72FC02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" y="1023323"/>
            <a:ext cx="12192000" cy="89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05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2DE1-2337-4F6C-A2E8-2F5B6B55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– HUMAN LABELS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3F625-6F8E-432E-AD07-A4048BF9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BBF40-A39E-4B1A-966E-6F8ECDE83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2" y="4493222"/>
            <a:ext cx="12170298" cy="1462343"/>
          </a:xfrm>
        </p:spPr>
        <p:txBody>
          <a:bodyPr>
            <a:normAutofit/>
          </a:bodyPr>
          <a:lstStyle/>
          <a:p>
            <a:r>
              <a:rPr lang="en-US" dirty="0"/>
              <a:t>We also eval. on human labeled data</a:t>
            </a:r>
          </a:p>
          <a:p>
            <a:pPr lvl="1"/>
            <a:r>
              <a:rPr lang="en-US" dirty="0"/>
              <a:t>Images that at least a majority of annotators agreed upon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47A62-D9D9-4F63-A2C3-A18BA38F54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C7926-01F6-420C-ABF5-CFA0E1743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" y="826342"/>
            <a:ext cx="12192000" cy="349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930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2DE1-2337-4F6C-A2E8-2F5B6B55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– HUMAN LABELS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3F625-6F8E-432E-AD07-A4048BF9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BBF40-A39E-4B1A-966E-6F8ECDE83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2" y="4493222"/>
            <a:ext cx="12170298" cy="1462343"/>
          </a:xfrm>
        </p:spPr>
        <p:txBody>
          <a:bodyPr>
            <a:normAutofit/>
          </a:bodyPr>
          <a:lstStyle/>
          <a:p>
            <a:r>
              <a:rPr lang="en-US" b="1" dirty="0"/>
              <a:t>Results are sensible</a:t>
            </a:r>
          </a:p>
          <a:p>
            <a:r>
              <a:rPr lang="en-US" b="1" dirty="0"/>
              <a:t>Human Concepts – </a:t>
            </a:r>
            <a:r>
              <a:rPr lang="en-US" dirty="0"/>
              <a:t>Works best on celebrities, politicians, etc.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47A62-D9D9-4F63-A2C3-A18BA38F54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C7926-01F6-420C-ABF5-CFA0E1743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" y="826342"/>
            <a:ext cx="12192000" cy="34961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D7571A-3560-4385-A217-52B3EE1EDB26}"/>
              </a:ext>
            </a:extLst>
          </p:cNvPr>
          <p:cNvSpPr/>
          <p:nvPr/>
        </p:nvSpPr>
        <p:spPr>
          <a:xfrm>
            <a:off x="43403" y="1550895"/>
            <a:ext cx="12126896" cy="358588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2B3091-22EC-4DED-BD86-F296D81B5C13}"/>
              </a:ext>
            </a:extLst>
          </p:cNvPr>
          <p:cNvSpPr/>
          <p:nvPr/>
        </p:nvSpPr>
        <p:spPr>
          <a:xfrm>
            <a:off x="5199529" y="826342"/>
            <a:ext cx="2841812" cy="3436799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79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2DE1-2337-4F6C-A2E8-2F5B6B55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– HUMAN LABELS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3F625-6F8E-432E-AD07-A4048BF9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BBF40-A39E-4B1A-966E-6F8ECDE83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2" y="4493222"/>
            <a:ext cx="12170298" cy="1462343"/>
          </a:xfrm>
        </p:spPr>
        <p:txBody>
          <a:bodyPr>
            <a:normAutofit/>
          </a:bodyPr>
          <a:lstStyle/>
          <a:p>
            <a:r>
              <a:rPr lang="en-US" b="1" dirty="0"/>
              <a:t>Results are sensible</a:t>
            </a:r>
          </a:p>
          <a:p>
            <a:r>
              <a:rPr lang="en-US" b="1" dirty="0"/>
              <a:t>OCR – </a:t>
            </a:r>
            <a:r>
              <a:rPr lang="en-US" dirty="0"/>
              <a:t>Works best on images containing text in the image</a:t>
            </a:r>
            <a:endParaRPr lang="en-US" b="1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47A62-D9D9-4F63-A2C3-A18BA38F54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C7926-01F6-420C-ABF5-CFA0E1743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" y="826342"/>
            <a:ext cx="12192000" cy="34961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D7571A-3560-4385-A217-52B3EE1EDB26}"/>
              </a:ext>
            </a:extLst>
          </p:cNvPr>
          <p:cNvSpPr/>
          <p:nvPr/>
        </p:nvSpPr>
        <p:spPr>
          <a:xfrm>
            <a:off x="43403" y="3558990"/>
            <a:ext cx="12126896" cy="358588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2B3091-22EC-4DED-BD86-F296D81B5C13}"/>
              </a:ext>
            </a:extLst>
          </p:cNvPr>
          <p:cNvSpPr/>
          <p:nvPr/>
        </p:nvSpPr>
        <p:spPr>
          <a:xfrm>
            <a:off x="8059272" y="856030"/>
            <a:ext cx="1048870" cy="3436799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442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B2DE1-2337-4F6C-A2E8-2F5B6B557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 – HUMAN LABELS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B3F625-6F8E-432E-AD07-A4048BF9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9BBF40-A39E-4B1A-966E-6F8ECDE83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02" y="4493222"/>
            <a:ext cx="12170298" cy="1462343"/>
          </a:xfrm>
        </p:spPr>
        <p:txBody>
          <a:bodyPr>
            <a:normAutofit/>
          </a:bodyPr>
          <a:lstStyle/>
          <a:p>
            <a:r>
              <a:rPr lang="en-US" b="1" dirty="0"/>
              <a:t>Results are sensible</a:t>
            </a:r>
          </a:p>
          <a:p>
            <a:r>
              <a:rPr lang="en-US" b="1" dirty="0"/>
              <a:t>Ours – </a:t>
            </a:r>
            <a:r>
              <a:rPr lang="en-US" dirty="0"/>
              <a:t>Works best on more categories than others and </a:t>
            </a:r>
            <a:r>
              <a:rPr lang="en-US" b="1" dirty="0"/>
              <a:t>works best overall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1F47A62-D9D9-4F63-A2C3-A18BA38F54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3C7926-01F6-420C-ABF5-CFA0E1743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" y="826342"/>
            <a:ext cx="12192000" cy="34961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0D7571A-3560-4385-A217-52B3EE1EDB26}"/>
              </a:ext>
            </a:extLst>
          </p:cNvPr>
          <p:cNvSpPr/>
          <p:nvPr/>
        </p:nvSpPr>
        <p:spPr>
          <a:xfrm>
            <a:off x="43403" y="3934242"/>
            <a:ext cx="12126896" cy="358588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2B3091-22EC-4DED-BD86-F296D81B5C13}"/>
              </a:ext>
            </a:extLst>
          </p:cNvPr>
          <p:cNvSpPr/>
          <p:nvPr/>
        </p:nvSpPr>
        <p:spPr>
          <a:xfrm>
            <a:off x="9152966" y="826342"/>
            <a:ext cx="1048870" cy="3436799"/>
          </a:xfrm>
          <a:prstGeom prst="rect">
            <a:avLst/>
          </a:prstGeom>
          <a:solidFill>
            <a:schemeClr val="bg1">
              <a:alpha val="0"/>
            </a:schemeClr>
          </a:solidFill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24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Problem introduction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Related research</a:t>
            </a:r>
          </a:p>
          <a:p>
            <a:endParaRPr lang="en-US" dirty="0"/>
          </a:p>
          <a:p>
            <a:r>
              <a:rPr lang="en-US" dirty="0"/>
              <a:t>Dataset </a:t>
            </a:r>
          </a:p>
          <a:p>
            <a:endParaRPr lang="en-US" dirty="0"/>
          </a:p>
          <a:p>
            <a:r>
              <a:rPr lang="en-US" dirty="0"/>
              <a:t>Our method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Quantitative results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42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07C8-33A3-4262-9005-7DB86D5C7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Results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D18FD2-4EC0-4A62-B184-D7DCBC0E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28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D15346-1EB9-47D4-978E-988D32B4D8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053974-7BBC-4BB5-916F-FD805D2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98" y="955898"/>
            <a:ext cx="11549204" cy="2919471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EE0E73D-DF75-4C0D-8FA0-515BD5A4C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98" y="4088018"/>
            <a:ext cx="11549204" cy="21395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Trained generative autoencoder on known politicians faces, conditioned on facial semantic attributes / expressions, as well as latent face embedding from autoencoder</a:t>
            </a:r>
          </a:p>
          <a:p>
            <a:r>
              <a:rPr lang="en-US" dirty="0"/>
              <a:t>Modify images to be more Left / Right leaning (move embedding towards avg. L/R embedding)</a:t>
            </a:r>
          </a:p>
          <a:p>
            <a:r>
              <a:rPr lang="en-US" dirty="0"/>
              <a:t>Trump – Happier on right, angrier/meaner Left</a:t>
            </a:r>
          </a:p>
          <a:p>
            <a:r>
              <a:rPr lang="en-US" dirty="0"/>
              <a:t>Hillary – Younger, brighter skin on left, yelling, older on right</a:t>
            </a:r>
          </a:p>
        </p:txBody>
      </p:sp>
    </p:spTree>
    <p:extLst>
      <p:ext uri="{BB962C8B-B14F-4D97-AF65-F5344CB8AC3E}">
        <p14:creationId xmlns:p14="http://schemas.microsoft.com/office/powerpoint/2010/main" val="34421246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07C8-33A3-4262-9005-7DB86D5C7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Results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D18FD2-4EC0-4A62-B184-D7DCBC0E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29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D15346-1EB9-47D4-978E-988D32B4D8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053974-7BBC-4BB5-916F-FD805D2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98" y="955898"/>
            <a:ext cx="11549204" cy="2919471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EE0E73D-DF75-4C0D-8FA0-515BD5A4C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98" y="4096407"/>
            <a:ext cx="11549204" cy="21395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Trained generative autoencoder on known politicians faces, conditioned on facial semantic attributes / expressions, as well as latent face embedding from autoencoder</a:t>
            </a:r>
          </a:p>
          <a:p>
            <a:r>
              <a:rPr lang="en-US" dirty="0"/>
              <a:t>Modify images to be more Left / Right leaning (move embedding towards avg. L/R embedding)</a:t>
            </a:r>
          </a:p>
          <a:p>
            <a:r>
              <a:rPr lang="en-US" dirty="0"/>
              <a:t>Trump – Happier on right, angrier/meaner Left</a:t>
            </a:r>
          </a:p>
          <a:p>
            <a:r>
              <a:rPr lang="en-US" dirty="0"/>
              <a:t>Hillary – Younger, brighter skin on left, yelling, older on right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9B5D3C-5043-4D2C-BCB8-A65F2ECA12D0}"/>
              </a:ext>
            </a:extLst>
          </p:cNvPr>
          <p:cNvSpPr/>
          <p:nvPr/>
        </p:nvSpPr>
        <p:spPr>
          <a:xfrm>
            <a:off x="2214694" y="872455"/>
            <a:ext cx="914400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A35F65-E255-4B26-890F-580D7373E732}"/>
              </a:ext>
            </a:extLst>
          </p:cNvPr>
          <p:cNvSpPr/>
          <p:nvPr/>
        </p:nvSpPr>
        <p:spPr>
          <a:xfrm>
            <a:off x="3129094" y="872455"/>
            <a:ext cx="973123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10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DFC9-EF4D-4654-81C8-EACD6DF4E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Visual Political Bias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BFB906-597A-4363-BAE0-5188B4BCA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0DE656-6455-483B-9BB1-47FEFCA77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48924"/>
            <a:ext cx="10515600" cy="3136722"/>
          </a:xfrm>
        </p:spPr>
        <p:txBody>
          <a:bodyPr>
            <a:normAutofit/>
          </a:bodyPr>
          <a:lstStyle/>
          <a:p>
            <a:r>
              <a:rPr lang="en-US" dirty="0"/>
              <a:t>We study predicting the </a:t>
            </a:r>
            <a:r>
              <a:rPr lang="en-US" b="1" dirty="0"/>
              <a:t>political leaning of an image</a:t>
            </a:r>
          </a:p>
          <a:p>
            <a:r>
              <a:rPr lang="en-US" dirty="0"/>
              <a:t>Certain political sides are associated with certain demographic groups, concepts, people, etc.</a:t>
            </a:r>
          </a:p>
          <a:p>
            <a:pPr lvl="1"/>
            <a:r>
              <a:rPr lang="en-US" dirty="0"/>
              <a:t>We want to see whether we can learn this automatically from the data</a:t>
            </a:r>
          </a:p>
          <a:p>
            <a:r>
              <a:rPr lang="en-US" dirty="0"/>
              <a:t>Multimodal setting: images + paired </a:t>
            </a:r>
            <a:r>
              <a:rPr lang="en-US" b="1" i="1" dirty="0"/>
              <a:t>lengthy</a:t>
            </a:r>
            <a:r>
              <a:rPr lang="en-US" dirty="0"/>
              <a:t> text articles they appeared with </a:t>
            </a:r>
          </a:p>
          <a:p>
            <a:pPr lvl="1"/>
            <a:r>
              <a:rPr lang="en-US" dirty="0"/>
              <a:t>We are interested primarily in </a:t>
            </a:r>
            <a:r>
              <a:rPr lang="en-US" b="1" i="1" dirty="0"/>
              <a:t>visual</a:t>
            </a:r>
            <a:r>
              <a:rPr lang="en-US" i="1" dirty="0"/>
              <a:t> </a:t>
            </a:r>
            <a:r>
              <a:rPr lang="en-US" dirty="0"/>
              <a:t>bias, not textual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B4D518-F270-4D02-9A0C-6BCC533934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29E6C68-477B-4228-9D77-A23345BFC3C9}"/>
              </a:ext>
            </a:extLst>
          </p:cNvPr>
          <p:cNvGrpSpPr/>
          <p:nvPr/>
        </p:nvGrpSpPr>
        <p:grpSpPr>
          <a:xfrm>
            <a:off x="1847652" y="848644"/>
            <a:ext cx="3895122" cy="2146057"/>
            <a:chOff x="-6786" y="0"/>
            <a:chExt cx="13874989" cy="764456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E81EDF8-AE23-4889-9F79-1BA0CDC521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" y="0"/>
              <a:ext cx="5919537" cy="376237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7660508-7C1F-481D-BBEB-5C0BDB5A8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3919" y="0"/>
              <a:ext cx="7247349" cy="376237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7ABA452-99C4-41BE-9601-844C8A7886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6786" y="3882190"/>
              <a:ext cx="6584155" cy="376237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83F5108-61ED-4225-B184-A67085A92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7790" y="3882189"/>
              <a:ext cx="6584155" cy="3762374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D4FC162-5089-44B9-881A-6CA4AD8D4606}"/>
                </a:ext>
              </a:extLst>
            </p:cNvPr>
            <p:cNvCxnSpPr>
              <a:cxnSpLocks/>
            </p:cNvCxnSpPr>
            <p:nvPr/>
          </p:nvCxnSpPr>
          <p:spPr>
            <a:xfrm>
              <a:off x="13868203" y="0"/>
              <a:ext cx="0" cy="7644564"/>
            </a:xfrm>
            <a:prstGeom prst="line">
              <a:avLst/>
            </a:prstGeom>
            <a:ln w="254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F707779-8CF2-4ED4-8CEF-02DB2FC60993}"/>
              </a:ext>
            </a:extLst>
          </p:cNvPr>
          <p:cNvGrpSpPr/>
          <p:nvPr/>
        </p:nvGrpSpPr>
        <p:grpSpPr>
          <a:xfrm>
            <a:off x="5859462" y="1355463"/>
            <a:ext cx="5948320" cy="1305952"/>
            <a:chOff x="120950" y="11460308"/>
            <a:chExt cx="12750713" cy="2799415"/>
          </a:xfrm>
        </p:grpSpPr>
        <p:sp>
          <p:nvSpPr>
            <p:cNvPr id="14" name="Cloud 13">
              <a:extLst>
                <a:ext uri="{FF2B5EF4-FFF2-40B4-BE49-F238E27FC236}">
                  <a16:creationId xmlns:a16="http://schemas.microsoft.com/office/drawing/2014/main" id="{F64E1678-D76E-439A-939F-A8E073FE7C39}"/>
                </a:ext>
              </a:extLst>
            </p:cNvPr>
            <p:cNvSpPr/>
            <p:nvPr/>
          </p:nvSpPr>
          <p:spPr>
            <a:xfrm>
              <a:off x="3392904" y="11460308"/>
              <a:ext cx="6689558" cy="2661459"/>
            </a:xfrm>
            <a:prstGeom prst="clou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0F727C-ED99-4E14-942C-5D9BB57F5248}"/>
                </a:ext>
              </a:extLst>
            </p:cNvPr>
            <p:cNvSpPr txBox="1"/>
            <p:nvPr/>
          </p:nvSpPr>
          <p:spPr>
            <a:xfrm>
              <a:off x="7211727" y="12231200"/>
              <a:ext cx="2132761" cy="725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Tradition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6E61DC0-E004-43D6-84FB-0ADB9B4CE05A}"/>
                </a:ext>
              </a:extLst>
            </p:cNvPr>
            <p:cNvSpPr txBox="1"/>
            <p:nvPr/>
          </p:nvSpPr>
          <p:spPr>
            <a:xfrm>
              <a:off x="7454799" y="12929657"/>
              <a:ext cx="1646612" cy="725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Family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9F2882-D74F-4F50-BED4-773B1EDB42F6}"/>
                </a:ext>
              </a:extLst>
            </p:cNvPr>
            <p:cNvSpPr txBox="1"/>
            <p:nvPr/>
          </p:nvSpPr>
          <p:spPr>
            <a:xfrm>
              <a:off x="4054904" y="12238949"/>
              <a:ext cx="2038334" cy="7257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Diversity</a:t>
              </a:r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DAE00BA8-5D00-4B70-A3CA-909D79AF1801}"/>
                </a:ext>
              </a:extLst>
            </p:cNvPr>
            <p:cNvSpPr/>
            <p:nvPr/>
          </p:nvSpPr>
          <p:spPr>
            <a:xfrm rot="5400000">
              <a:off x="2859727" y="11784367"/>
              <a:ext cx="1149379" cy="990844"/>
            </a:xfrm>
            <a:prstGeom prst="triangl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B5BB9F87-E284-4D16-980D-3C6B97412FF7}"/>
                </a:ext>
              </a:extLst>
            </p:cNvPr>
            <p:cNvSpPr/>
            <p:nvPr/>
          </p:nvSpPr>
          <p:spPr>
            <a:xfrm rot="16200000">
              <a:off x="9169789" y="12892330"/>
              <a:ext cx="1149379" cy="990844"/>
            </a:xfrm>
            <a:prstGeom prst="triangl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FD1F20CC-70E0-4F6D-A6F5-EC42A8B37D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526783" y="12631394"/>
              <a:ext cx="2344880" cy="14903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ECFF10DD-6491-4B64-8178-6337E87ADE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20950" y="11460309"/>
              <a:ext cx="2709302" cy="1548172"/>
            </a:xfrm>
            <a:prstGeom prst="rect">
              <a:avLst/>
            </a:prstGeom>
          </p:spPr>
        </p:pic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92BE5BCB-2549-48F3-A482-D662B3AD669B}"/>
                </a:ext>
              </a:extLst>
            </p:cNvPr>
            <p:cNvSpPr/>
            <p:nvPr/>
          </p:nvSpPr>
          <p:spPr>
            <a:xfrm rot="21045312">
              <a:off x="3455443" y="12739929"/>
              <a:ext cx="1149379" cy="990844"/>
            </a:xfrm>
            <a:prstGeom prst="triangl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A7127F4A-30E5-4ABD-A1F3-5CB9053169AF}"/>
                </a:ext>
              </a:extLst>
            </p:cNvPr>
            <p:cNvSpPr/>
            <p:nvPr/>
          </p:nvSpPr>
          <p:spPr>
            <a:xfrm rot="3590857">
              <a:off x="9332706" y="11641629"/>
              <a:ext cx="1149379" cy="990844"/>
            </a:xfrm>
            <a:prstGeom prst="triangle">
              <a:avLst/>
            </a:prstGeom>
            <a:solidFill>
              <a:srgbClr val="00206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B340046-D32A-45DC-B961-9580AD3C19AD}"/>
                </a:ext>
              </a:extLst>
            </p:cNvPr>
            <p:cNvSpPr txBox="1"/>
            <p:nvPr/>
          </p:nvSpPr>
          <p:spPr>
            <a:xfrm>
              <a:off x="2414577" y="13534005"/>
              <a:ext cx="1131188" cy="7257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Left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5BC67CB-E108-4D42-888F-2E44034E5E05}"/>
                </a:ext>
              </a:extLst>
            </p:cNvPr>
            <p:cNvSpPr txBox="1"/>
            <p:nvPr/>
          </p:nvSpPr>
          <p:spPr>
            <a:xfrm>
              <a:off x="10362459" y="11504151"/>
              <a:ext cx="1375153" cy="7257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/>
                <a:t>Right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95444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07C8-33A3-4262-9005-7DB86D5C7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Results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D18FD2-4EC0-4A62-B184-D7DCBC0E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D15346-1EB9-47D4-978E-988D32B4D8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053974-7BBC-4BB5-916F-FD805D2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98" y="955898"/>
            <a:ext cx="11549204" cy="2919471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EE0E73D-DF75-4C0D-8FA0-515BD5A4C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97" y="4113185"/>
            <a:ext cx="11490301" cy="21395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Trained generative autoencoder on known politicians faces, conditioned on facial semantic attributes / expressions, as well as latent face embedding from autoencoder</a:t>
            </a:r>
          </a:p>
          <a:p>
            <a:r>
              <a:rPr lang="en-US" dirty="0"/>
              <a:t>Modify images to be more Left / Right leaning (move embedding towards avg. L/R embedding)</a:t>
            </a:r>
          </a:p>
          <a:p>
            <a:r>
              <a:rPr lang="en-US" dirty="0"/>
              <a:t>Trump – Happier on right, angrier/meaner Left</a:t>
            </a:r>
          </a:p>
          <a:p>
            <a:r>
              <a:rPr lang="en-US" dirty="0"/>
              <a:t>Hillary – Younger, brighter skin on left, yelling, older on right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9B5D3C-5043-4D2C-BCB8-A65F2ECA12D0}"/>
              </a:ext>
            </a:extLst>
          </p:cNvPr>
          <p:cNvSpPr/>
          <p:nvPr/>
        </p:nvSpPr>
        <p:spPr>
          <a:xfrm>
            <a:off x="6073634" y="872455"/>
            <a:ext cx="914400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A35F65-E255-4B26-890F-580D7373E732}"/>
              </a:ext>
            </a:extLst>
          </p:cNvPr>
          <p:cNvSpPr/>
          <p:nvPr/>
        </p:nvSpPr>
        <p:spPr>
          <a:xfrm>
            <a:off x="6988034" y="872455"/>
            <a:ext cx="973123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5151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07C8-33A3-4262-9005-7DB86D5C7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Qualitative Results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D18FD2-4EC0-4A62-B184-D7DCBC0E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31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D15346-1EB9-47D4-978E-988D32B4D8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053974-7BBC-4BB5-916F-FD805D216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98" y="955898"/>
            <a:ext cx="11549204" cy="2919471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EE0E73D-DF75-4C0D-8FA0-515BD5A4C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397" y="4079629"/>
            <a:ext cx="11549033" cy="21395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Trained generative autoencoder on known politicians faces, conditioned on facial semantic attributes / expressions, as well as latent face embedding from autoencoder</a:t>
            </a:r>
          </a:p>
          <a:p>
            <a:r>
              <a:rPr lang="en-US" dirty="0"/>
              <a:t>Modify images to be more Left / Right leaning (move embedding towards avg. L/R embedding)</a:t>
            </a:r>
          </a:p>
          <a:p>
            <a:r>
              <a:rPr lang="en-US" dirty="0"/>
              <a:t>Trump – Happier on right, angrier/meaner Left</a:t>
            </a:r>
          </a:p>
          <a:p>
            <a:r>
              <a:rPr lang="en-US" dirty="0"/>
              <a:t>Hillary – Younger, brighter skin on left, yelling, older on right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9B5D3C-5043-4D2C-BCB8-A65F2ECA12D0}"/>
              </a:ext>
            </a:extLst>
          </p:cNvPr>
          <p:cNvSpPr/>
          <p:nvPr/>
        </p:nvSpPr>
        <p:spPr>
          <a:xfrm>
            <a:off x="9982908" y="872455"/>
            <a:ext cx="914400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A35F65-E255-4B26-890F-580D7373E732}"/>
              </a:ext>
            </a:extLst>
          </p:cNvPr>
          <p:cNvSpPr/>
          <p:nvPr/>
        </p:nvSpPr>
        <p:spPr>
          <a:xfrm>
            <a:off x="10897308" y="872455"/>
            <a:ext cx="973123" cy="317361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419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25F6-06F1-402C-9DAC-92F370EF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Closest Images Across L/R by Topics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5FFF51-49BB-4399-BC8E-29D9DD57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63E5B-E6DC-49C9-BEA5-5EBF517C2F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F5A3B-A66B-46A1-A397-D598A5680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23" y="795025"/>
            <a:ext cx="7784359" cy="5951060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9F2C3C6-56FE-4A57-850B-1114E98C3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9282" y="869577"/>
            <a:ext cx="4117795" cy="5349626"/>
          </a:xfrm>
        </p:spPr>
        <p:txBody>
          <a:bodyPr>
            <a:normAutofit/>
          </a:bodyPr>
          <a:lstStyle/>
          <a:p>
            <a:r>
              <a:rPr lang="en-US" dirty="0"/>
              <a:t>We show closest pair of images across the left/right divide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Note how similar the images in each pair are on the surface, illustrating the challenge of visual bias prediction</a:t>
            </a:r>
          </a:p>
        </p:txBody>
      </p:sp>
    </p:spTree>
    <p:extLst>
      <p:ext uri="{BB962C8B-B14F-4D97-AF65-F5344CB8AC3E}">
        <p14:creationId xmlns:p14="http://schemas.microsoft.com/office/powerpoint/2010/main" val="8307658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E9FF3-B007-FD4A-9F57-3FA6CD8F8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in the latent text space [doc2vec]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37F6FB-75B7-BE4B-AE08-00A52C4A8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DFBADA-DE0A-2F43-8B2E-2B35994929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6FEEFE-5070-6F49-B0B5-461B45F1E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171" y="1037020"/>
            <a:ext cx="2971800" cy="4826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1731F0-4168-8B45-A908-CA33A391EEAF}"/>
              </a:ext>
            </a:extLst>
          </p:cNvPr>
          <p:cNvSpPr txBox="1"/>
          <p:nvPr/>
        </p:nvSpPr>
        <p:spPr>
          <a:xfrm>
            <a:off x="0" y="1016000"/>
            <a:ext cx="2818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Query: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2CED4A-1A94-EA4C-AE56-6C992B739F58}"/>
              </a:ext>
            </a:extLst>
          </p:cNvPr>
          <p:cNvSpPr txBox="1"/>
          <p:nvPr/>
        </p:nvSpPr>
        <p:spPr>
          <a:xfrm>
            <a:off x="5606603" y="2500604"/>
            <a:ext cx="1366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</a:t>
            </a:r>
          </a:p>
          <a:p>
            <a:pPr algn="ctr"/>
            <a:r>
              <a:rPr lang="en-US" b="1" dirty="0"/>
              <a:t>e</a:t>
            </a:r>
          </a:p>
          <a:p>
            <a:pPr algn="ctr"/>
            <a:r>
              <a:rPr lang="en-US" b="1" dirty="0"/>
              <a:t>s</a:t>
            </a:r>
          </a:p>
          <a:p>
            <a:pPr algn="ctr"/>
            <a:r>
              <a:rPr lang="en-US" b="1" dirty="0"/>
              <a:t>u</a:t>
            </a:r>
          </a:p>
          <a:p>
            <a:pPr algn="ctr"/>
            <a:r>
              <a:rPr lang="en-US" b="1" dirty="0"/>
              <a:t>l</a:t>
            </a:r>
          </a:p>
          <a:p>
            <a:pPr algn="ctr"/>
            <a:r>
              <a:rPr lang="en-US" b="1" dirty="0"/>
              <a:t>t</a:t>
            </a:r>
          </a:p>
          <a:p>
            <a:pPr algn="ctr"/>
            <a:r>
              <a:rPr lang="en-US" b="1" dirty="0"/>
              <a:t>s</a:t>
            </a:r>
          </a:p>
          <a:p>
            <a:pPr algn="ctr"/>
            <a:endParaRPr lang="en-US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B4437E4-D6FA-1D43-85F9-45DA51E84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99" y="1016000"/>
            <a:ext cx="2730500" cy="4838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B0DDA0-1554-7446-AAF5-B860756088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48859">
            <a:off x="9777411" y="4520774"/>
            <a:ext cx="2206628" cy="12415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E4101F-9CE4-6C45-BAB4-7C418C551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72923">
            <a:off x="9901538" y="3209749"/>
            <a:ext cx="845049" cy="11216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5E8F58-2C71-D444-9A65-0512C1F76B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4485">
            <a:off x="10741997" y="2437962"/>
            <a:ext cx="905930" cy="9059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F6AD5B-F3F8-1548-A842-29353E2485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63202">
            <a:off x="10003369" y="1227469"/>
            <a:ext cx="1665760" cy="10480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46EF430-5981-7F48-B24E-1B8BB3FB87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349150">
            <a:off x="612393" y="3197741"/>
            <a:ext cx="1883015" cy="10570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A930B4A-C55E-0F48-BA59-15809282EB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580" y="4720708"/>
            <a:ext cx="2287333" cy="11937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0F13B34-4E07-384F-B46E-CAF27368F1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869537">
            <a:off x="1144890" y="1628326"/>
            <a:ext cx="1840446" cy="103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54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25F6-06F1-402C-9DAC-92F370EF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Predicting words from images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5FFF51-49BB-4399-BC8E-29D9DD57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34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63E5B-E6DC-49C9-BEA5-5EBF517C2F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9F2C3C6-56FE-4A57-850B-1114E98C3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76" y="3192051"/>
            <a:ext cx="11939501" cy="3027152"/>
          </a:xfrm>
        </p:spPr>
        <p:txBody>
          <a:bodyPr>
            <a:normAutofit/>
          </a:bodyPr>
          <a:lstStyle/>
          <a:p>
            <a:r>
              <a:rPr lang="en-US" dirty="0"/>
              <a:t>Train a model to </a:t>
            </a:r>
            <a:r>
              <a:rPr lang="en-US" b="1" dirty="0"/>
              <a:t>predict</a:t>
            </a:r>
            <a:r>
              <a:rPr lang="en-US" dirty="0"/>
              <a:t> </a:t>
            </a:r>
            <a:r>
              <a:rPr lang="en-US" b="1" dirty="0"/>
              <a:t>individual words from images</a:t>
            </a:r>
            <a:r>
              <a:rPr lang="en-US" dirty="0"/>
              <a:t> given the image and the document embedding</a:t>
            </a:r>
          </a:p>
          <a:p>
            <a:r>
              <a:rPr lang="en-US" dirty="0"/>
              <a:t>The model learns </a:t>
            </a:r>
            <a:r>
              <a:rPr lang="en-US" b="1" dirty="0"/>
              <a:t>visual cues for each word</a:t>
            </a:r>
            <a:r>
              <a:rPr lang="en-US" dirty="0"/>
              <a:t>, demonstrating the utility of exploiting text, even for purely visual classification</a:t>
            </a:r>
          </a:p>
          <a:p>
            <a:r>
              <a:rPr lang="en-US" dirty="0"/>
              <a:t>Black clad protestors </a:t>
            </a:r>
            <a:r>
              <a:rPr lang="en-US" dirty="0">
                <a:sym typeface="Wingdings" panose="05000000000000000000" pitchFamily="2" charset="2"/>
              </a:rPr>
              <a:t> “antifa”, Protestors, police  “Brutality”, Border wall / Hispanics  “Immigrant”, Pride flags  “LGBT”</a:t>
            </a:r>
            <a:endParaRPr lang="en-US" dirty="0"/>
          </a:p>
        </p:txBody>
      </p:sp>
      <p:pic>
        <p:nvPicPr>
          <p:cNvPr id="8" name="Picture 7" descr="A close up of a flag&#10;&#10;Description automatically generated">
            <a:extLst>
              <a:ext uri="{FF2B5EF4-FFF2-40B4-BE49-F238E27FC236}">
                <a16:creationId xmlns:a16="http://schemas.microsoft.com/office/drawing/2014/main" id="{949049FC-A94D-416B-ACB9-25FD97D27F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308" y="1352981"/>
            <a:ext cx="1259789" cy="1668366"/>
          </a:xfrm>
          <a:prstGeom prst="rect">
            <a:avLst/>
          </a:prstGeom>
        </p:spPr>
      </p:pic>
      <p:pic>
        <p:nvPicPr>
          <p:cNvPr id="9" name="Picture 8" descr="A picture containing person, indoor, holding, man&#10;&#10;Description automatically generated">
            <a:extLst>
              <a:ext uri="{FF2B5EF4-FFF2-40B4-BE49-F238E27FC236}">
                <a16:creationId xmlns:a16="http://schemas.microsoft.com/office/drawing/2014/main" id="{7C7A32D8-46E8-40A8-A9C0-0E8862DA8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097" y="1352981"/>
            <a:ext cx="1661625" cy="1668366"/>
          </a:xfrm>
          <a:prstGeom prst="rect">
            <a:avLst/>
          </a:prstGeom>
        </p:spPr>
      </p:pic>
      <p:pic>
        <p:nvPicPr>
          <p:cNvPr id="10" name="Picture 9" descr="A picture containing tree, person&#10;&#10;Description automatically generated">
            <a:extLst>
              <a:ext uri="{FF2B5EF4-FFF2-40B4-BE49-F238E27FC236}">
                <a16:creationId xmlns:a16="http://schemas.microsoft.com/office/drawing/2014/main" id="{A8B08032-9102-429B-ABF7-3859718AFC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0" y="1359074"/>
            <a:ext cx="1683593" cy="1666843"/>
          </a:xfrm>
          <a:prstGeom prst="rect">
            <a:avLst/>
          </a:prstGeom>
        </p:spPr>
      </p:pic>
      <p:pic>
        <p:nvPicPr>
          <p:cNvPr id="11" name="Picture 10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B2ADE061-44C9-47C0-B7B4-42B634FC6A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523" y="1357551"/>
            <a:ext cx="1582885" cy="1666843"/>
          </a:xfrm>
          <a:prstGeom prst="rect">
            <a:avLst/>
          </a:prstGeom>
        </p:spPr>
      </p:pic>
      <p:pic>
        <p:nvPicPr>
          <p:cNvPr id="12" name="Picture 11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AABEED7A-FB29-4306-9428-239D2A5E8D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408" y="1356028"/>
            <a:ext cx="1406448" cy="1666843"/>
          </a:xfrm>
          <a:prstGeom prst="rect">
            <a:avLst/>
          </a:prstGeom>
        </p:spPr>
      </p:pic>
      <p:pic>
        <p:nvPicPr>
          <p:cNvPr id="13" name="Picture 12" descr="A group of people walking on a sidewalk&#10;&#10;Description automatically generated">
            <a:extLst>
              <a:ext uri="{FF2B5EF4-FFF2-40B4-BE49-F238E27FC236}">
                <a16:creationId xmlns:a16="http://schemas.microsoft.com/office/drawing/2014/main" id="{449559DD-8B7D-4BA4-BA2C-5CBA41D7A8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484" y="1354150"/>
            <a:ext cx="1454616" cy="1670244"/>
          </a:xfrm>
          <a:prstGeom prst="rect">
            <a:avLst/>
          </a:prstGeom>
        </p:spPr>
      </p:pic>
      <p:sp>
        <p:nvSpPr>
          <p:cNvPr id="14" name="TextBox 23">
            <a:extLst>
              <a:ext uri="{FF2B5EF4-FFF2-40B4-BE49-F238E27FC236}">
                <a16:creationId xmlns:a16="http://schemas.microsoft.com/office/drawing/2014/main" id="{29ABBCB6-140F-42C8-812A-4A2502DDC7AA}"/>
              </a:ext>
            </a:extLst>
          </p:cNvPr>
          <p:cNvSpPr txBox="1"/>
          <p:nvPr/>
        </p:nvSpPr>
        <p:spPr>
          <a:xfrm>
            <a:off x="9228122" y="860953"/>
            <a:ext cx="2909600" cy="49244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31750" h="3175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/>
              <a:t>LGBT</a:t>
            </a:r>
          </a:p>
        </p:txBody>
      </p:sp>
      <p:sp>
        <p:nvSpPr>
          <p:cNvPr id="15" name="TextBox 24">
            <a:extLst>
              <a:ext uri="{FF2B5EF4-FFF2-40B4-BE49-F238E27FC236}">
                <a16:creationId xmlns:a16="http://schemas.microsoft.com/office/drawing/2014/main" id="{BAE97F30-2CBA-452A-BFF9-CCAF20FDF38E}"/>
              </a:ext>
            </a:extLst>
          </p:cNvPr>
          <p:cNvSpPr txBox="1"/>
          <p:nvPr/>
        </p:nvSpPr>
        <p:spPr>
          <a:xfrm>
            <a:off x="6076895" y="859784"/>
            <a:ext cx="3138208" cy="49244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31750" h="3175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/>
              <a:t>Immigrant</a:t>
            </a:r>
          </a:p>
        </p:txBody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id="{607DED20-2A1F-42E4-916C-B09F8E0EEE3A}"/>
              </a:ext>
            </a:extLst>
          </p:cNvPr>
          <p:cNvSpPr txBox="1"/>
          <p:nvPr/>
        </p:nvSpPr>
        <p:spPr>
          <a:xfrm>
            <a:off x="18477" y="859784"/>
            <a:ext cx="3264930" cy="49244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31750" h="3175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/>
              <a:t>Antifa</a:t>
            </a: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BFB7A134-C3E7-42C9-8171-570AE7B5CA04}"/>
              </a:ext>
            </a:extLst>
          </p:cNvPr>
          <p:cNvSpPr txBox="1"/>
          <p:nvPr/>
        </p:nvSpPr>
        <p:spPr>
          <a:xfrm>
            <a:off x="3283405" y="859784"/>
            <a:ext cx="2782878" cy="492443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31750" h="3175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/>
              <a:t>Brutality</a:t>
            </a:r>
            <a:endParaRPr lang="en-US" sz="2000" b="1" dirty="0"/>
          </a:p>
        </p:txBody>
      </p:sp>
      <p:pic>
        <p:nvPicPr>
          <p:cNvPr id="18" name="Picture 17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AA3FBB48-777A-435A-86F6-23F5AD8372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999" y="1352981"/>
            <a:ext cx="1569104" cy="1671413"/>
          </a:xfrm>
          <a:prstGeom prst="rect">
            <a:avLst/>
          </a:prstGeom>
        </p:spPr>
      </p:pic>
      <p:pic>
        <p:nvPicPr>
          <p:cNvPr id="19" name="Picture 18" descr="A group of people standing in front of a fence&#10;&#10;Description automatically generated">
            <a:extLst>
              <a:ext uri="{FF2B5EF4-FFF2-40B4-BE49-F238E27FC236}">
                <a16:creationId xmlns:a16="http://schemas.microsoft.com/office/drawing/2014/main" id="{DF1198ED-5D8A-4F2C-8189-DC2F6BC33C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02" y="1352981"/>
            <a:ext cx="1569104" cy="167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137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25F6-06F1-402C-9DAC-92F370EFF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EXPLANATIONS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5FFF51-49BB-4399-BC8E-29D9DD577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35</a:t>
            </a:fld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9F2C3C6-56FE-4A57-850B-1114E98C3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70" y="5314436"/>
            <a:ext cx="11939501" cy="1429696"/>
          </a:xfrm>
        </p:spPr>
        <p:txBody>
          <a:bodyPr>
            <a:normAutofit fontScale="85000" lnSpcReduction="10000"/>
          </a:bodyPr>
          <a:lstStyle/>
          <a:p>
            <a:r>
              <a:rPr lang="en-US" spc="30" dirty="0"/>
              <a:t>Our model primarily pays attention to </a:t>
            </a:r>
            <a:r>
              <a:rPr lang="en-US" b="1" spc="30" dirty="0"/>
              <a:t>faces and logos</a:t>
            </a:r>
            <a:r>
              <a:rPr lang="en-US" spc="30" dirty="0"/>
              <a:t>. The model ignores the face of the person in the first row, but pays attention to the face of the commentator in the second row. </a:t>
            </a:r>
          </a:p>
          <a:p>
            <a:r>
              <a:rPr lang="en-US" spc="30" dirty="0"/>
              <a:t>The model incorrectly predicts the image in the third row; likely because of the logo confuses the model because it likely did not appear in train set and is uncommon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58EE8F6-2625-48F9-AC53-A29DC5B58066}"/>
              </a:ext>
            </a:extLst>
          </p:cNvPr>
          <p:cNvSpPr/>
          <p:nvPr/>
        </p:nvSpPr>
        <p:spPr>
          <a:xfrm>
            <a:off x="7283519" y="783037"/>
            <a:ext cx="4719792" cy="43980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93DFCA-8248-4DF3-B31E-A55B600CDADC}"/>
              </a:ext>
            </a:extLst>
          </p:cNvPr>
          <p:cNvSpPr/>
          <p:nvPr/>
        </p:nvSpPr>
        <p:spPr>
          <a:xfrm>
            <a:off x="2596425" y="783039"/>
            <a:ext cx="4687097" cy="43980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8C958F-6C37-47E0-9D91-444F1C68DBDB}"/>
              </a:ext>
            </a:extLst>
          </p:cNvPr>
          <p:cNvSpPr/>
          <p:nvPr/>
        </p:nvSpPr>
        <p:spPr>
          <a:xfrm>
            <a:off x="182047" y="783041"/>
            <a:ext cx="2371959" cy="439805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A picture containing monitor, television, screen, computer&#10;&#10;Description automatically generated">
            <a:extLst>
              <a:ext uri="{FF2B5EF4-FFF2-40B4-BE49-F238E27FC236}">
                <a16:creationId xmlns:a16="http://schemas.microsoft.com/office/drawing/2014/main" id="{3D96F47F-F24E-4F48-BFD2-8726D643A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47" y="1259525"/>
            <a:ext cx="11821266" cy="119034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BA80AED-DDCC-49B5-B82F-2891FCB60CCC}"/>
              </a:ext>
            </a:extLst>
          </p:cNvPr>
          <p:cNvSpPr txBox="1"/>
          <p:nvPr/>
        </p:nvSpPr>
        <p:spPr>
          <a:xfrm>
            <a:off x="179294" y="740692"/>
            <a:ext cx="2350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Image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719A2B0-AE32-464C-9A6D-7407F9A93B18}"/>
              </a:ext>
            </a:extLst>
          </p:cNvPr>
          <p:cNvSpPr txBox="1"/>
          <p:nvPr/>
        </p:nvSpPr>
        <p:spPr>
          <a:xfrm>
            <a:off x="2389123" y="882881"/>
            <a:ext cx="2616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Heatmap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BA27B7-FF49-4F07-A005-B52BEE1E8B8B}"/>
              </a:ext>
            </a:extLst>
          </p:cNvPr>
          <p:cNvSpPr txBox="1"/>
          <p:nvPr/>
        </p:nvSpPr>
        <p:spPr>
          <a:xfrm>
            <a:off x="4786524" y="872279"/>
            <a:ext cx="2616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Overlay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F959A2-8F4F-4B1F-A964-45D92FC91ED0}"/>
              </a:ext>
            </a:extLst>
          </p:cNvPr>
          <p:cNvSpPr txBox="1"/>
          <p:nvPr/>
        </p:nvSpPr>
        <p:spPr>
          <a:xfrm>
            <a:off x="6984105" y="872277"/>
            <a:ext cx="2847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Heatmap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268C89F-1CCB-45B0-880C-69B1D7EF090D}"/>
              </a:ext>
            </a:extLst>
          </p:cNvPr>
          <p:cNvSpPr txBox="1"/>
          <p:nvPr/>
        </p:nvSpPr>
        <p:spPr>
          <a:xfrm>
            <a:off x="9473621" y="872276"/>
            <a:ext cx="2718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Overlay</a:t>
            </a:r>
          </a:p>
        </p:txBody>
      </p:sp>
      <p:pic>
        <p:nvPicPr>
          <p:cNvPr id="29" name="Picture 28" descr="A picture containing computer, light&#10;&#10;Description automatically generated">
            <a:extLst>
              <a:ext uri="{FF2B5EF4-FFF2-40B4-BE49-F238E27FC236}">
                <a16:creationId xmlns:a16="http://schemas.microsoft.com/office/drawing/2014/main" id="{CA39E80A-AB83-452D-84BF-831563857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89" y="2492215"/>
            <a:ext cx="11821264" cy="119034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743BFE5-49D6-4898-ADB0-34997E87980E}"/>
              </a:ext>
            </a:extLst>
          </p:cNvPr>
          <p:cNvSpPr txBox="1"/>
          <p:nvPr/>
        </p:nvSpPr>
        <p:spPr>
          <a:xfrm>
            <a:off x="3605741" y="734666"/>
            <a:ext cx="2616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Ours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67749AA-53B9-4006-9E15-0D5CA77A991A}"/>
              </a:ext>
            </a:extLst>
          </p:cNvPr>
          <p:cNvSpPr txBox="1"/>
          <p:nvPr/>
        </p:nvSpPr>
        <p:spPr>
          <a:xfrm>
            <a:off x="8335255" y="734666"/>
            <a:ext cx="2616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small" spc="-70" dirty="0"/>
              <a:t>Resnet</a:t>
            </a:r>
          </a:p>
        </p:txBody>
      </p:sp>
      <p:pic>
        <p:nvPicPr>
          <p:cNvPr id="32" name="Picture 31" descr="A picture containing electronics, device&#10;&#10;Description automatically generated">
            <a:extLst>
              <a:ext uri="{FF2B5EF4-FFF2-40B4-BE49-F238E27FC236}">
                <a16:creationId xmlns:a16="http://schemas.microsoft.com/office/drawing/2014/main" id="{841B3DE0-2ED9-4611-8FFD-95C9409BC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94" y="3751644"/>
            <a:ext cx="11821264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401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2C627-3509-4EBB-AEA9-837BDBDFF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Human vs. machine ability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A26D06-D84E-4510-8227-317D8561B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540027-CF38-428F-9BF3-163486C80C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067" y="5575939"/>
            <a:ext cx="10799969" cy="933918"/>
          </a:xfrm>
        </p:spPr>
        <p:txBody>
          <a:bodyPr anchor="t">
            <a:normAutofit fontScale="92500" lnSpcReduction="10000"/>
          </a:bodyPr>
          <a:lstStyle/>
          <a:p>
            <a:r>
              <a:rPr lang="en-US" sz="1800" dirty="0"/>
              <a:t>We show images that humans and/or our model were able/unable to classify. We note the top left image has a subtle country vibe, while the other two images require familiarity with a non-Western church and Emma Thompson to understand, which our classifier misses. On the bottom left, we see our classifier predicts protests, celebrities, and art as left-leaning. Finally, we show a challenging image that fooled both humans and machine.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3EF61C8-7D42-415E-BA6B-9FB44A1DFF36}"/>
              </a:ext>
            </a:extLst>
          </p:cNvPr>
          <p:cNvGrpSpPr/>
          <p:nvPr/>
        </p:nvGrpSpPr>
        <p:grpSpPr>
          <a:xfrm>
            <a:off x="617143" y="845253"/>
            <a:ext cx="10811381" cy="4725037"/>
            <a:chOff x="46967" y="811697"/>
            <a:chExt cx="12488825" cy="551486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C47207A-D755-41C4-A9D3-8C337BD47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471" y="814994"/>
              <a:ext cx="3523154" cy="270276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F2F7115-69D9-4995-A452-C6CA3C6C84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4486" y="814993"/>
              <a:ext cx="3243314" cy="270276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41C4877-213F-4D8B-BBD4-C41773653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6741" y="811697"/>
              <a:ext cx="4799051" cy="269946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EF8D7D2-7267-4273-AC7A-4FB275C3C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03718" y="3620498"/>
              <a:ext cx="3008169" cy="269946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78379F2-FBD0-4404-8C0C-B0E70C4C3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8234" y="3620498"/>
              <a:ext cx="1797073" cy="269946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C472298-857C-4271-9A6A-4ADB2DD6F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4769" y="3620498"/>
              <a:ext cx="2699466" cy="2699466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D5AF600-C2B0-4C64-8960-BD0771609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27984" y="3627091"/>
              <a:ext cx="3594538" cy="2699466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9C41A4-C9D2-46EC-A2C8-262071821F5F}"/>
                </a:ext>
              </a:extLst>
            </p:cNvPr>
            <p:cNvSpPr txBox="1"/>
            <p:nvPr/>
          </p:nvSpPr>
          <p:spPr>
            <a:xfrm rot="16200000">
              <a:off x="-825662" y="1842728"/>
              <a:ext cx="2440102" cy="675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</a:rPr>
                <a:t>HUMAN GUESSED, </a:t>
              </a:r>
            </a:p>
            <a:p>
              <a:pPr algn="ctr"/>
              <a:r>
                <a:rPr lang="en-US" sz="1600" b="1" dirty="0">
                  <a:solidFill>
                    <a:srgbClr val="FF0000"/>
                  </a:solidFill>
                </a:rPr>
                <a:t>MACHINE FAILED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EC7463-42C8-4C50-8346-8CE8C2575DB3}"/>
                </a:ext>
              </a:extLst>
            </p:cNvPr>
            <p:cNvSpPr txBox="1"/>
            <p:nvPr/>
          </p:nvSpPr>
          <p:spPr>
            <a:xfrm rot="16200000">
              <a:off x="-901750" y="4598155"/>
              <a:ext cx="2572939" cy="6755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</a:rPr>
                <a:t>HUMAN FAILED, </a:t>
              </a:r>
            </a:p>
            <a:p>
              <a:pPr algn="ctr"/>
              <a:r>
                <a:rPr lang="en-US" sz="1600" b="1" dirty="0">
                  <a:solidFill>
                    <a:srgbClr val="00B050"/>
                  </a:solidFill>
                </a:rPr>
                <a:t>MACHINE GUESSED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1332DE1-1332-4B64-BC69-5B44DC561563}"/>
                </a:ext>
              </a:extLst>
            </p:cNvPr>
            <p:cNvSpPr txBox="1"/>
            <p:nvPr/>
          </p:nvSpPr>
          <p:spPr>
            <a:xfrm rot="16200000">
              <a:off x="7719543" y="4777925"/>
              <a:ext cx="1891884" cy="392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</a:rPr>
                <a:t>BOTH FAILED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7ED49A6-F22C-493C-BFDB-9D39376956B1}"/>
                </a:ext>
              </a:extLst>
            </p:cNvPr>
            <p:cNvSpPr txBox="1"/>
            <p:nvPr/>
          </p:nvSpPr>
          <p:spPr>
            <a:xfrm>
              <a:off x="777471" y="814993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right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DE3D096-E8AD-4801-940A-9B217DAE0DB2}"/>
                </a:ext>
              </a:extLst>
            </p:cNvPr>
            <p:cNvSpPr txBox="1"/>
            <p:nvPr/>
          </p:nvSpPr>
          <p:spPr>
            <a:xfrm>
              <a:off x="4375436" y="814993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right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602976-FF37-4652-8D9D-03A24A2A68D2}"/>
                </a:ext>
              </a:extLst>
            </p:cNvPr>
            <p:cNvSpPr txBox="1"/>
            <p:nvPr/>
          </p:nvSpPr>
          <p:spPr>
            <a:xfrm>
              <a:off x="7738586" y="814993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right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249C2B3-E15C-4EBB-92FA-C80BC595CBC4}"/>
                </a:ext>
              </a:extLst>
            </p:cNvPr>
            <p:cNvSpPr txBox="1"/>
            <p:nvPr/>
          </p:nvSpPr>
          <p:spPr>
            <a:xfrm>
              <a:off x="807834" y="3620498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left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B2A198-4A83-490F-93D5-F570C0F39875}"/>
                </a:ext>
              </a:extLst>
            </p:cNvPr>
            <p:cNvSpPr txBox="1"/>
            <p:nvPr/>
          </p:nvSpPr>
          <p:spPr>
            <a:xfrm>
              <a:off x="3885646" y="3620498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left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528845C-F87C-4077-BC1C-995DD372F46B}"/>
                </a:ext>
              </a:extLst>
            </p:cNvPr>
            <p:cNvSpPr txBox="1"/>
            <p:nvPr/>
          </p:nvSpPr>
          <p:spPr>
            <a:xfrm>
              <a:off x="5742140" y="3620498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left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CE37456-7B8C-4813-B6D9-6D415DA71296}"/>
                </a:ext>
              </a:extLst>
            </p:cNvPr>
            <p:cNvSpPr txBox="1"/>
            <p:nvPr/>
          </p:nvSpPr>
          <p:spPr>
            <a:xfrm>
              <a:off x="8951475" y="3620498"/>
              <a:ext cx="1104900" cy="36307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GT: right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3411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37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68" y="811697"/>
            <a:ext cx="12091332" cy="537394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/>
              <a:t>We</a:t>
            </a:r>
            <a:r>
              <a:rPr lang="en-US" b="1" dirty="0"/>
              <a:t> </a:t>
            </a:r>
            <a:r>
              <a:rPr lang="en-US" dirty="0"/>
              <a:t>collected and release a large dataset of biased images and paired article text </a:t>
            </a:r>
          </a:p>
          <a:p>
            <a:pPr>
              <a:lnSpc>
                <a:spcPct val="100000"/>
              </a:lnSpc>
            </a:pPr>
            <a:r>
              <a:rPr lang="en-US" dirty="0"/>
              <a:t>We performed a large-scale human study and collected annotations on our dataset and studied human intuitions surrounding visual political bias</a:t>
            </a:r>
          </a:p>
          <a:p>
            <a:pPr>
              <a:lnSpc>
                <a:spcPct val="100000"/>
              </a:lnSpc>
            </a:pPr>
            <a:r>
              <a:rPr lang="en-US" dirty="0"/>
              <a:t>We presented an approach for predicting the bias of images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Uses auxiliary text domain as a source of </a:t>
            </a:r>
            <a:r>
              <a:rPr lang="en-US" b="1" dirty="0"/>
              <a:t>privileged information </a:t>
            </a:r>
            <a:r>
              <a:rPr lang="en-US" dirty="0"/>
              <a:t>to guide training</a:t>
            </a:r>
          </a:p>
          <a:p>
            <a:pPr>
              <a:lnSpc>
                <a:spcPct val="100000"/>
              </a:lnSpc>
            </a:pPr>
            <a:r>
              <a:rPr lang="en-US" dirty="0"/>
              <a:t>We showed both quantitative and qualitative experiments demonstrating our method works</a:t>
            </a:r>
          </a:p>
          <a:p>
            <a:pPr>
              <a:lnSpc>
                <a:spcPct val="100000"/>
              </a:lnSpc>
            </a:pPr>
            <a:r>
              <a:rPr lang="en-US" dirty="0"/>
              <a:t>Use cases of our method include automatically inferring bias of media sources or detecting political ads</a:t>
            </a:r>
          </a:p>
          <a:p>
            <a:pPr>
              <a:lnSpc>
                <a:spcPct val="100000"/>
              </a:lnSpc>
            </a:pPr>
            <a:r>
              <a:rPr lang="en-US" dirty="0"/>
              <a:t>Future work may include improved models of image-text alignment, methods for learning joint image-text </a:t>
            </a:r>
            <a:r>
              <a:rPr lang="en-US" dirty="0" err="1"/>
              <a:t>embedings</a:t>
            </a:r>
            <a:r>
              <a:rPr lang="en-US" dirty="0"/>
              <a:t> under noise, and generating biased images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03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126B8-33EC-4F57-8D81-7ED48EB79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Images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8579F9-0EA7-43C4-AF07-5AD6151E0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4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DD0C14-C51B-4551-89EC-8A8A3220B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0E2C8C73-DDD9-4620-A9A6-200D53B019EC}"/>
              </a:ext>
            </a:extLst>
          </p:cNvPr>
          <p:cNvSpPr/>
          <p:nvPr/>
        </p:nvSpPr>
        <p:spPr>
          <a:xfrm rot="5400000">
            <a:off x="5811966" y="-2845449"/>
            <a:ext cx="531021" cy="11248945"/>
          </a:xfrm>
          <a:prstGeom prst="leftBrace">
            <a:avLst/>
          </a:prstGeom>
          <a:noFill/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09F27D-E408-4834-96EC-A76E83612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3709" y="1451497"/>
            <a:ext cx="484581" cy="729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3A52CD-EA47-490E-8BC8-DEAFD571D4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36" y="3088962"/>
            <a:ext cx="3304743" cy="18602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7A821E-709B-478D-BFF4-FE610D115F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4242" y="3088961"/>
            <a:ext cx="2366299" cy="1860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5AB0B20-A2C0-4CA0-9502-7D0BD2C8C2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69" y="3088960"/>
            <a:ext cx="2480335" cy="18602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AEE217-703F-4E86-A138-82B50E169AC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84132" y="3088960"/>
            <a:ext cx="2917817" cy="186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60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Problem introduction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b="1" dirty="0">
                <a:solidFill>
                  <a:srgbClr val="FF0000"/>
                </a:solidFill>
              </a:rPr>
              <a:t>Related research</a:t>
            </a:r>
          </a:p>
          <a:p>
            <a:endParaRPr lang="en-US" dirty="0"/>
          </a:p>
          <a:p>
            <a:r>
              <a:rPr lang="en-US" dirty="0"/>
              <a:t>Dataset </a:t>
            </a:r>
          </a:p>
          <a:p>
            <a:endParaRPr lang="en-US" dirty="0"/>
          </a:p>
          <a:p>
            <a:r>
              <a:rPr lang="en-US" dirty="0"/>
              <a:t>Our method</a:t>
            </a:r>
          </a:p>
          <a:p>
            <a:endParaRPr lang="en-US" dirty="0"/>
          </a:p>
          <a:p>
            <a:r>
              <a:rPr lang="en-US" dirty="0"/>
              <a:t>Quantitative results</a:t>
            </a:r>
          </a:p>
          <a:p>
            <a:endParaRPr lang="en-US" dirty="0"/>
          </a:p>
          <a:p>
            <a:r>
              <a:rPr lang="en-US" dirty="0"/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31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17EE0-6386-49FE-8117-F1F202F21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Research – VISUAL PERSUASION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95FD81-615B-49CB-BDB2-9231B1C50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DCAC3A-D405-4137-A5F3-6C5A810ED4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 Persuasion: Inferring Communicative Intents of Images</a:t>
            </a:r>
          </a:p>
          <a:p>
            <a:endParaRPr lang="en-US" dirty="0"/>
          </a:p>
          <a:p>
            <a:r>
              <a:rPr lang="en-US" dirty="0"/>
              <a:t>Uses facial attributes of known politicians to predict</a:t>
            </a:r>
            <a:br>
              <a:rPr lang="en-US" dirty="0"/>
            </a:br>
            <a:r>
              <a:rPr lang="en-US" dirty="0"/>
              <a:t>whether the image portrays them in a positive or</a:t>
            </a:r>
            <a:br>
              <a:rPr lang="en-US" dirty="0"/>
            </a:br>
            <a:r>
              <a:rPr lang="en-US" dirty="0"/>
              <a:t>negative light</a:t>
            </a:r>
            <a:br>
              <a:rPr lang="en-US" dirty="0"/>
            </a:br>
            <a:endParaRPr lang="en-US" dirty="0"/>
          </a:p>
          <a:p>
            <a:r>
              <a:rPr lang="en-US" dirty="0"/>
              <a:t>We compare against </a:t>
            </a:r>
            <a:r>
              <a:rPr lang="en-US" dirty="0" err="1"/>
              <a:t>Joo</a:t>
            </a:r>
            <a:r>
              <a:rPr lang="en-US" dirty="0"/>
              <a:t> et al. as a baseline</a:t>
            </a:r>
          </a:p>
          <a:p>
            <a:endParaRPr lang="en-US" dirty="0"/>
          </a:p>
          <a:p>
            <a:r>
              <a:rPr lang="en-US" dirty="0"/>
              <a:t>In contrast, we don’t use human chosen attributes / </a:t>
            </a:r>
            <a:br>
              <a:rPr lang="en-US" dirty="0"/>
            </a:br>
            <a:r>
              <a:rPr lang="en-US" dirty="0"/>
              <a:t>features; instead we leverage the implicit semantics</a:t>
            </a:r>
            <a:br>
              <a:rPr lang="en-US" dirty="0"/>
            </a:br>
            <a:r>
              <a:rPr lang="en-US" dirty="0"/>
              <a:t>in the auxiliary text domain to guide training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CB1789-F28B-41B8-883D-5FF31C24F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Joo</a:t>
            </a:r>
            <a:r>
              <a:rPr lang="en-US" dirty="0"/>
              <a:t>, </a:t>
            </a:r>
            <a:r>
              <a:rPr lang="en-US" dirty="0" err="1"/>
              <a:t>Jungseock</a:t>
            </a:r>
            <a:r>
              <a:rPr lang="en-US" dirty="0"/>
              <a:t>, et al. "Visual persuasion: Inferring communicative intents of images." </a:t>
            </a:r>
            <a:r>
              <a:rPr lang="en-US" i="1" dirty="0"/>
              <a:t>Proceedings of the IEEE conference on computer vision and pattern recognition</a:t>
            </a:r>
            <a:r>
              <a:rPr lang="en-US" dirty="0"/>
              <a:t>. 2014.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D372C4-D627-49C1-BEB6-BEFBD4C19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0" y="1355463"/>
            <a:ext cx="3299208" cy="38661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840459-349E-4A55-B433-465D4FFCE8EE}"/>
              </a:ext>
            </a:extLst>
          </p:cNvPr>
          <p:cNvSpPr txBox="1"/>
          <p:nvPr/>
        </p:nvSpPr>
        <p:spPr>
          <a:xfrm>
            <a:off x="8704384" y="5163808"/>
            <a:ext cx="311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Modeling Persuasive Intents</a:t>
            </a:r>
          </a:p>
          <a:p>
            <a:pPr algn="ctr"/>
            <a:r>
              <a:rPr lang="en-US" dirty="0" err="1"/>
              <a:t>Joo</a:t>
            </a:r>
            <a:r>
              <a:rPr lang="en-US" dirty="0"/>
              <a:t> et al., 2014</a:t>
            </a:r>
          </a:p>
        </p:txBody>
      </p:sp>
    </p:spTree>
    <p:extLst>
      <p:ext uri="{BB962C8B-B14F-4D97-AF65-F5344CB8AC3E}">
        <p14:creationId xmlns:p14="http://schemas.microsoft.com/office/powerpoint/2010/main" val="177142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E925E-DF0D-42F0-A20D-5FB092785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Research – POLITICAL FACES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800A87-FCD2-45D0-BBF0-52956A26C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7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5FAF5F-BCE0-4EDA-BD7A-F48B88E28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Same Candidates, Different Faces: Uncovering Media Bias in Visual Portrayals of Presidential Candidates with Computer Vision </a:t>
            </a:r>
          </a:p>
          <a:p>
            <a:r>
              <a:rPr lang="en-US" dirty="0"/>
              <a:t>Looked at 13,026 images from 15 news websites about Clinton / Trump during 2016 election</a:t>
            </a:r>
          </a:p>
          <a:p>
            <a:r>
              <a:rPr lang="en-US" dirty="0"/>
              <a:t>Looked at visual attribute differences (e.g., facial expressions, face size, skin condition) between the two candidates</a:t>
            </a:r>
          </a:p>
          <a:p>
            <a:r>
              <a:rPr lang="en-US" dirty="0"/>
              <a:t>Used crowdsourced workers to rate a subset of 1,200 images and demonstrated that some visual features also effectively shape viewers’ perceptions of media slant and impressions of the candidates</a:t>
            </a:r>
          </a:p>
          <a:p>
            <a:pPr lvl="1"/>
            <a:r>
              <a:rPr lang="en-US" b="1" dirty="0"/>
              <a:t>We obtain similar results, but we </a:t>
            </a:r>
            <a:r>
              <a:rPr lang="en-US" b="1" i="1" dirty="0"/>
              <a:t>generate</a:t>
            </a:r>
            <a:r>
              <a:rPr lang="en-US" b="1" dirty="0"/>
              <a:t> faces</a:t>
            </a:r>
          </a:p>
          <a:p>
            <a:r>
              <a:rPr lang="en-US" dirty="0"/>
              <a:t>A big difference between this and our work is we consider images beyond known politicians (we also model these differences generatively)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9DD953-0026-464C-B689-5C09FB2164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Peng, </a:t>
            </a:r>
            <a:r>
              <a:rPr lang="en-US" dirty="0" err="1"/>
              <a:t>Yilang</a:t>
            </a:r>
            <a:r>
              <a:rPr lang="en-US" dirty="0"/>
              <a:t>. "Same Candidates, Different Faces: Uncovering Media Bias in Visual Portrayals of Presidential Candidates with Computer Vision." </a:t>
            </a:r>
            <a:r>
              <a:rPr lang="en-US" i="1" dirty="0"/>
              <a:t>Journal of Communication</a:t>
            </a:r>
            <a:r>
              <a:rPr lang="en-US" dirty="0"/>
              <a:t> 68.5 (2018): 920-941.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186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67FDC7-2C78-44F3-BC54-5AB15A2A84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14"/>
          <a:stretch/>
        </p:blipFill>
        <p:spPr>
          <a:xfrm>
            <a:off x="6096000" y="759832"/>
            <a:ext cx="6096000" cy="22602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64977-FDF0-4655-BD58-E8B83219C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RELATED WORK – PRIVILEDGED INFORMATION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F8E716-E093-418E-80D6-912AD8AF5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8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C9AA3D-F87F-4B69-9158-00CB3D555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116" y="811697"/>
            <a:ext cx="11702642" cy="5373949"/>
          </a:xfrm>
        </p:spPr>
        <p:txBody>
          <a:bodyPr/>
          <a:lstStyle/>
          <a:p>
            <a:r>
              <a:rPr lang="en-US" dirty="0"/>
              <a:t>Self-supervised learning of visual </a:t>
            </a:r>
            <a:br>
              <a:rPr lang="en-US" dirty="0"/>
            </a:br>
            <a:r>
              <a:rPr lang="en-US" dirty="0"/>
              <a:t>features through embedding images </a:t>
            </a:r>
            <a:br>
              <a:rPr lang="en-US" dirty="0"/>
            </a:br>
            <a:r>
              <a:rPr lang="en-US" dirty="0"/>
              <a:t>into text topic spaces</a:t>
            </a:r>
          </a:p>
          <a:p>
            <a:r>
              <a:rPr lang="en-US" dirty="0"/>
              <a:t>Uses semantic representation in </a:t>
            </a:r>
            <a:br>
              <a:rPr lang="en-US" dirty="0"/>
            </a:br>
            <a:r>
              <a:rPr lang="en-US" dirty="0"/>
              <a:t>paired text domain to guide training</a:t>
            </a:r>
          </a:p>
          <a:p>
            <a:r>
              <a:rPr lang="en-US" dirty="0"/>
              <a:t>Trains CNN to </a:t>
            </a:r>
            <a:r>
              <a:rPr lang="en-US" i="1" dirty="0"/>
              <a:t>predict</a:t>
            </a:r>
            <a:r>
              <a:rPr lang="en-US" dirty="0"/>
              <a:t> latent topics from text, then uses the features from the image model to perform classification</a:t>
            </a:r>
          </a:p>
          <a:p>
            <a:r>
              <a:rPr lang="en-US" dirty="0"/>
              <a:t>Our dataset / problem is more challenging because of the </a:t>
            </a:r>
            <a:r>
              <a:rPr lang="en-US" b="1" dirty="0"/>
              <a:t>many-to-many </a:t>
            </a:r>
            <a:r>
              <a:rPr lang="en-US" dirty="0"/>
              <a:t>relationship with images to topics (image of White House can be paired with text about immigrants, Trump, Obama, military policy, etc.)</a:t>
            </a:r>
          </a:p>
          <a:p>
            <a:pPr lvl="1"/>
            <a:r>
              <a:rPr lang="en-US" dirty="0"/>
              <a:t>Thus, directly predicting text embeddings from image doesn’t work as well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690CB5-3585-4902-BBFE-8FD3D9A21B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Gomez, </a:t>
            </a:r>
            <a:r>
              <a:rPr lang="en-US" dirty="0" err="1"/>
              <a:t>Lluis</a:t>
            </a:r>
            <a:r>
              <a:rPr lang="en-US" dirty="0"/>
              <a:t>, et al. "Self-supervised learning of visual features through embedding images into text topic spaces." </a:t>
            </a:r>
            <a:r>
              <a:rPr lang="en-US" i="1" dirty="0"/>
              <a:t>Proceedings of the IEEE Conference on Computer Vision and Pattern Recognition</a:t>
            </a:r>
            <a:r>
              <a:rPr lang="en-US" dirty="0"/>
              <a:t>. 2017.</a:t>
            </a:r>
          </a:p>
        </p:txBody>
      </p:sp>
    </p:spTree>
    <p:extLst>
      <p:ext uri="{BB962C8B-B14F-4D97-AF65-F5344CB8AC3E}">
        <p14:creationId xmlns:p14="http://schemas.microsoft.com/office/powerpoint/2010/main" val="2323492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191C-5FE1-481B-B049-EEBDFACF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805B9E-D643-4586-8995-7218E995C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A84B3-3CBF-4C2B-8884-226CEDE01BF5}" type="slidenum">
              <a:rPr lang="en-US" smtClean="0"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89AD8-652D-4ABC-8299-0DF49D482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Problem introduction</a:t>
            </a:r>
          </a:p>
          <a:p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Related research</a:t>
            </a:r>
          </a:p>
          <a:p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Dataset </a:t>
            </a:r>
          </a:p>
          <a:p>
            <a:endParaRPr lang="en-US" dirty="0"/>
          </a:p>
          <a:p>
            <a:r>
              <a:rPr lang="en-US" dirty="0"/>
              <a:t>Our method</a:t>
            </a:r>
          </a:p>
          <a:p>
            <a:endParaRPr lang="en-US" dirty="0"/>
          </a:p>
          <a:p>
            <a:r>
              <a:rPr lang="en-US" dirty="0"/>
              <a:t>Quantitative results</a:t>
            </a:r>
          </a:p>
          <a:p>
            <a:endParaRPr lang="en-US" dirty="0"/>
          </a:p>
          <a:p>
            <a:r>
              <a:rPr lang="en-US" dirty="0"/>
              <a:t>Qualitative results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973B33-7997-4050-921F-26BB588BB4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35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eetings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1903</Words>
  <Application>Microsoft Office PowerPoint</Application>
  <PresentationFormat>Widescreen</PresentationFormat>
  <Paragraphs>308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Arial</vt:lpstr>
      <vt:lpstr>Calibri</vt:lpstr>
      <vt:lpstr>Comic Sans MS</vt:lpstr>
      <vt:lpstr>Stencil</vt:lpstr>
      <vt:lpstr>Times</vt:lpstr>
      <vt:lpstr>Times New Roman</vt:lpstr>
      <vt:lpstr>Wingdings</vt:lpstr>
      <vt:lpstr>Office Theme</vt:lpstr>
      <vt:lpstr>Predicting the Politics of an Image Using Webly Supervised Data</vt:lpstr>
      <vt:lpstr>Outline</vt:lpstr>
      <vt:lpstr>Predicting Visual Political Bias</vt:lpstr>
      <vt:lpstr>Example Images</vt:lpstr>
      <vt:lpstr>Outline</vt:lpstr>
      <vt:lpstr>Related Research – VISUAL PERSUASION</vt:lpstr>
      <vt:lpstr>Related Research – POLITICAL FACES</vt:lpstr>
      <vt:lpstr>RELATED WORK – PRIVILEDGED INFORMATION</vt:lpstr>
      <vt:lpstr>Outline</vt:lpstr>
      <vt:lpstr>Dataset Collection</vt:lpstr>
      <vt:lpstr>Data Cleanup</vt:lpstr>
      <vt:lpstr>Dataset Details – Breakdown by politics</vt:lpstr>
      <vt:lpstr>Dataset Details – Breakdown by Issue</vt:lpstr>
      <vt:lpstr>Dataset challenges</vt:lpstr>
      <vt:lpstr>Crowdsourcing </vt:lpstr>
      <vt:lpstr>PowerPoint Presentation</vt:lpstr>
      <vt:lpstr>Crowdsourcing consensus vs no consensus</vt:lpstr>
      <vt:lpstr>Outline</vt:lpstr>
      <vt:lpstr>Model Architecture</vt:lpstr>
      <vt:lpstr>Model Architecture</vt:lpstr>
      <vt:lpstr>Outline</vt:lpstr>
      <vt:lpstr>Experimental Results – Weakly Supervised</vt:lpstr>
      <vt:lpstr>Experimental Results – HUMAN LABELS</vt:lpstr>
      <vt:lpstr>Experimental Results – HUMAN LABELS</vt:lpstr>
      <vt:lpstr>Experimental Results – HUMAN LABELS</vt:lpstr>
      <vt:lpstr>Experimental Results – HUMAN LABELS</vt:lpstr>
      <vt:lpstr>Outline</vt:lpstr>
      <vt:lpstr>Qualitative Results</vt:lpstr>
      <vt:lpstr>Qualitative Results</vt:lpstr>
      <vt:lpstr>Qualitative Results</vt:lpstr>
      <vt:lpstr>Qualitative Results</vt:lpstr>
      <vt:lpstr>Closest Images Across L/R by Topics</vt:lpstr>
      <vt:lpstr>What’s in the latent text space [doc2vec]</vt:lpstr>
      <vt:lpstr>Predicting words from images</vt:lpstr>
      <vt:lpstr>VISUAL EXPLANATIONS</vt:lpstr>
      <vt:lpstr>Human vs. machine ability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2017-04-06T12:35:37Z</dcterms:created>
  <dcterms:modified xsi:type="dcterms:W3CDTF">2019-10-27T18:36:16Z</dcterms:modified>
</cp:coreProperties>
</file>